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0"/>
  </p:notesMasterIdLst>
  <p:handoutMasterIdLst>
    <p:handoutMasterId r:id="rId71"/>
  </p:handoutMasterIdLst>
  <p:sldIdLst>
    <p:sldId id="302" r:id="rId2"/>
    <p:sldId id="256" r:id="rId3"/>
    <p:sldId id="345" r:id="rId4"/>
    <p:sldId id="266" r:id="rId5"/>
    <p:sldId id="309" r:id="rId6"/>
    <p:sldId id="306" r:id="rId7"/>
    <p:sldId id="409" r:id="rId8"/>
    <p:sldId id="413" r:id="rId9"/>
    <p:sldId id="310" r:id="rId10"/>
    <p:sldId id="263" r:id="rId11"/>
    <p:sldId id="312" r:id="rId12"/>
    <p:sldId id="311" r:id="rId13"/>
    <p:sldId id="265" r:id="rId14"/>
    <p:sldId id="313" r:id="rId15"/>
    <p:sldId id="346" r:id="rId16"/>
    <p:sldId id="287" r:id="rId17"/>
    <p:sldId id="292" r:id="rId18"/>
    <p:sldId id="268" r:id="rId19"/>
    <p:sldId id="269" r:id="rId20"/>
    <p:sldId id="270" r:id="rId21"/>
    <p:sldId id="271" r:id="rId22"/>
    <p:sldId id="316" r:id="rId23"/>
    <p:sldId id="272" r:id="rId24"/>
    <p:sldId id="317" r:id="rId25"/>
    <p:sldId id="348" r:id="rId26"/>
    <p:sldId id="314" r:id="rId27"/>
    <p:sldId id="274" r:id="rId28"/>
    <p:sldId id="315" r:id="rId29"/>
    <p:sldId id="275" r:id="rId30"/>
    <p:sldId id="276" r:id="rId31"/>
    <p:sldId id="297" r:id="rId32"/>
    <p:sldId id="299" r:id="rId33"/>
    <p:sldId id="294" r:id="rId34"/>
    <p:sldId id="295" r:id="rId35"/>
    <p:sldId id="296" r:id="rId36"/>
    <p:sldId id="344" r:id="rId37"/>
    <p:sldId id="347" r:id="rId38"/>
    <p:sldId id="319" r:id="rId39"/>
    <p:sldId id="320" r:id="rId40"/>
    <p:sldId id="411" r:id="rId41"/>
    <p:sldId id="412"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59" r:id="rId63"/>
    <p:sldId id="360" r:id="rId64"/>
    <p:sldId id="361" r:id="rId65"/>
    <p:sldId id="408" r:id="rId66"/>
    <p:sldId id="362" r:id="rId67"/>
    <p:sldId id="363" r:id="rId68"/>
    <p:sldId id="406" r:id="rId69"/>
  </p:sldIdLst>
  <p:sldSz cx="12192000" cy="6858000"/>
  <p:notesSz cx="7302500" cy="9588500"/>
  <p:custDataLst>
    <p:tags r:id="rId72"/>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3333FF"/>
    <a:srgbClr val="FFFF00"/>
    <a:srgbClr val="FF3300"/>
    <a:srgbClr val="CC00CC"/>
    <a:srgbClr val="FFCC00"/>
    <a:srgbClr val="FF9999"/>
    <a:srgbClr val="990099"/>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48" autoAdjust="0"/>
    <p:restoredTop sz="85237" autoAdjust="0"/>
  </p:normalViewPr>
  <p:slideViewPr>
    <p:cSldViewPr>
      <p:cViewPr varScale="1">
        <p:scale>
          <a:sx n="113" d="100"/>
          <a:sy n="113" d="100"/>
        </p:scale>
        <p:origin x="176"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229379" name="Rectangle 3"/>
          <p:cNvSpPr>
            <a:spLocks noGrp="1" noChangeArrowheads="1"/>
          </p:cNvSpPr>
          <p:nvPr>
            <p:ph type="dt" sz="quarter"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229380" name="Rectangle 4"/>
          <p:cNvSpPr>
            <a:spLocks noGrp="1" noChangeArrowheads="1"/>
          </p:cNvSpPr>
          <p:nvPr>
            <p:ph type="ftr" sz="quarter" idx="2"/>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229381" name="Rectangle 5"/>
          <p:cNvSpPr>
            <a:spLocks noGrp="1" noChangeArrowheads="1"/>
          </p:cNvSpPr>
          <p:nvPr>
            <p:ph type="sldNum" sz="quarter" idx="3"/>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927218C1-594E-A94E-95F4-26DFF0AD8631}" type="slidenum">
              <a:rPr lang="en-US"/>
              <a:pPr/>
              <a:t>‹#›</a:t>
            </a:fld>
            <a:endParaRPr lang="en-US"/>
          </a:p>
        </p:txBody>
      </p:sp>
    </p:spTree>
    <p:extLst>
      <p:ext uri="{BB962C8B-B14F-4D97-AF65-F5344CB8AC3E}">
        <p14:creationId xmlns:p14="http://schemas.microsoft.com/office/powerpoint/2010/main" val="3602739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defTabSz="965241">
              <a:defRPr sz="1300">
                <a:ea typeface="+mn-ea"/>
              </a:defRPr>
            </a:lvl1pPr>
          </a:lstStyle>
          <a:p>
            <a:pPr>
              <a:defRPr/>
            </a:pPr>
            <a:endParaRPr lang="en-US"/>
          </a:p>
        </p:txBody>
      </p:sp>
      <p:sp>
        <p:nvSpPr>
          <p:cNvPr id="173059" name="Rectangle 3"/>
          <p:cNvSpPr>
            <a:spLocks noGrp="1" noChangeArrowheads="1"/>
          </p:cNvSpPr>
          <p:nvPr>
            <p:ph type="dt" idx="1"/>
          </p:nvPr>
        </p:nvSpPr>
        <p:spPr bwMode="auto">
          <a:xfrm>
            <a:off x="4135438" y="0"/>
            <a:ext cx="3165475" cy="4794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lvl1pPr algn="r" defTabSz="965241">
              <a:defRPr sz="1300">
                <a:ea typeface="+mn-ea"/>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1254125" y="719138"/>
            <a:ext cx="4794250" cy="3595687"/>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73061" name="Rectangle 5"/>
          <p:cNvSpPr>
            <a:spLocks noGrp="1" noChangeArrowheads="1"/>
          </p:cNvSpPr>
          <p:nvPr>
            <p:ph type="body" sz="quarter" idx="3"/>
          </p:nvPr>
        </p:nvSpPr>
        <p:spPr bwMode="auto">
          <a:xfrm>
            <a:off x="730250" y="4554538"/>
            <a:ext cx="5842000" cy="4314825"/>
          </a:xfrm>
          <a:prstGeom prst="rect">
            <a:avLst/>
          </a:prstGeom>
          <a:noFill/>
          <a:ln w="9525">
            <a:noFill/>
            <a:miter lim="800000"/>
            <a:headEnd/>
            <a:tailEnd/>
          </a:ln>
          <a:effectLst/>
        </p:spPr>
        <p:txBody>
          <a:bodyPr vert="horz" wrap="square" lIns="96506" tIns="48254" rIns="96506" bIns="4825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defTabSz="965241">
              <a:defRPr sz="1300">
                <a:ea typeface="+mn-ea"/>
              </a:defRPr>
            </a:lvl1pPr>
          </a:lstStyle>
          <a:p>
            <a:pPr>
              <a:defRPr/>
            </a:pPr>
            <a:endParaRPr lang="en-US"/>
          </a:p>
        </p:txBody>
      </p:sp>
      <p:sp>
        <p:nvSpPr>
          <p:cNvPr id="173063" name="Rectangle 7"/>
          <p:cNvSpPr>
            <a:spLocks noGrp="1" noChangeArrowheads="1"/>
          </p:cNvSpPr>
          <p:nvPr>
            <p:ph type="sldNum" sz="quarter" idx="5"/>
          </p:nvPr>
        </p:nvSpPr>
        <p:spPr bwMode="auto">
          <a:xfrm>
            <a:off x="4135438" y="9107488"/>
            <a:ext cx="3165475" cy="479425"/>
          </a:xfrm>
          <a:prstGeom prst="rect">
            <a:avLst/>
          </a:prstGeom>
          <a:noFill/>
          <a:ln w="9525">
            <a:noFill/>
            <a:miter lim="800000"/>
            <a:headEnd/>
            <a:tailEnd/>
          </a:ln>
          <a:effectLst/>
        </p:spPr>
        <p:txBody>
          <a:bodyPr vert="horz" wrap="square" lIns="96506" tIns="48254" rIns="96506" bIns="48254" numCol="1" anchor="b" anchorCtr="0" compatLnSpc="1">
            <a:prstTxWarp prst="textNoShape">
              <a:avLst/>
            </a:prstTxWarp>
          </a:bodyPr>
          <a:lstStyle>
            <a:lvl1pPr algn="r" defTabSz="965200">
              <a:defRPr sz="1300"/>
            </a:lvl1pPr>
          </a:lstStyle>
          <a:p>
            <a:fld id="{CD7DE18D-B477-5540-A418-45080CBABEBE}" type="slidenum">
              <a:rPr lang="en-US"/>
              <a:pPr/>
              <a:t>‹#›</a:t>
            </a:fld>
            <a:endParaRPr lang="en-US"/>
          </a:p>
        </p:txBody>
      </p:sp>
    </p:spTree>
    <p:extLst>
      <p:ext uri="{BB962C8B-B14F-4D97-AF65-F5344CB8AC3E}">
        <p14:creationId xmlns:p14="http://schemas.microsoft.com/office/powerpoint/2010/main" val="15223849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Full joint probability table with 2^n entries</a:t>
            </a:r>
            <a:r>
              <a:rPr lang="en-US" baseline="0" dirty="0"/>
              <a:t> to a bunch of conditional probabilities.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a:t>
            </a:fld>
            <a:endParaRPr lang="en-US"/>
          </a:p>
        </p:txBody>
      </p:sp>
    </p:spTree>
    <p:extLst>
      <p:ext uri="{BB962C8B-B14F-4D97-AF65-F5344CB8AC3E}">
        <p14:creationId xmlns:p14="http://schemas.microsoft.com/office/powerpoint/2010/main" val="1978721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baseline="0" dirty="0"/>
              <a:t>How do we prove that?  Let’s prove that the first one implies the second.  </a:t>
            </a:r>
          </a:p>
          <a:p>
            <a:r>
              <a:rPr lang="en-US" baseline="0" dirty="0"/>
              <a:t>1) First, let’s start with the definition of the conditional</a:t>
            </a:r>
            <a:r>
              <a:rPr lang="mr-IN" baseline="0" dirty="0"/>
              <a:t>…</a:t>
            </a:r>
            <a:r>
              <a:rPr lang="en-US" baseline="0" dirty="0"/>
              <a:t> P(</a:t>
            </a:r>
            <a:r>
              <a:rPr lang="en-US" baseline="0" dirty="0" err="1"/>
              <a:t>x,z|y</a:t>
            </a:r>
            <a:r>
              <a:rPr lang="en-US" baseline="0" dirty="0"/>
              <a:t>) = P(</a:t>
            </a:r>
            <a:r>
              <a:rPr lang="en-US" baseline="0" dirty="0" err="1"/>
              <a:t>x,y,z</a:t>
            </a:r>
            <a:r>
              <a:rPr lang="en-US" baseline="0" dirty="0"/>
              <a:t>) / P(</a:t>
            </a:r>
            <a:r>
              <a:rPr lang="en-US" baseline="0" dirty="0" err="1"/>
              <a:t>y,z</a:t>
            </a:r>
            <a:r>
              <a:rPr lang="en-US" baseline="0" dirty="0"/>
              <a:t>)</a:t>
            </a:r>
          </a:p>
          <a:p>
            <a:r>
              <a:rPr lang="en-US" baseline="0" dirty="0"/>
              <a:t>2) Let’s re-write the numerator as P(</a:t>
            </a:r>
            <a:r>
              <a:rPr lang="en-US" baseline="0" dirty="0" err="1"/>
              <a:t>x,y|z</a:t>
            </a:r>
            <a:r>
              <a:rPr lang="en-US" baseline="0" dirty="0"/>
              <a:t>)*P(z)*  which is just the definition of the joint.  Keep the denominator for now.</a:t>
            </a:r>
          </a:p>
          <a:p>
            <a:r>
              <a:rPr lang="en-US" baseline="0" dirty="0"/>
              <a:t>3) Let’s use our assumption  to rewrite the first part of the numerator as (</a:t>
            </a:r>
            <a:r>
              <a:rPr lang="en-US" baseline="0" dirty="0" err="1"/>
              <a:t>Px|z</a:t>
            </a:r>
            <a:r>
              <a:rPr lang="en-US" baseline="0" dirty="0"/>
              <a:t>) * P(</a:t>
            </a:r>
            <a:r>
              <a:rPr lang="en-US" baseline="0" dirty="0" err="1"/>
              <a:t>y|z</a:t>
            </a:r>
            <a:r>
              <a:rPr lang="en-US" baseline="0" dirty="0"/>
              <a:t>) (* P(z)).  Then we can re-write the denominator as P(</a:t>
            </a:r>
            <a:r>
              <a:rPr lang="en-US" baseline="0" dirty="0" err="1"/>
              <a:t>y|z</a:t>
            </a:r>
            <a:r>
              <a:rPr lang="en-US" baseline="0" dirty="0"/>
              <a:t>)* P(z), and cancel terms to find that P(X|Z,Y) = P(X|Z).</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Also</a:t>
            </a:r>
            <a:r>
              <a:rPr lang="en-US" baseline="0" dirty="0"/>
              <a:t> equivalent: For All </a:t>
            </a:r>
            <a:r>
              <a:rPr lang="en-US" baseline="0" dirty="0" err="1"/>
              <a:t>x,y,z</a:t>
            </a:r>
            <a:r>
              <a:rPr lang="en-US" baseline="0" dirty="0"/>
              <a:t>: P(</a:t>
            </a:r>
            <a:r>
              <a:rPr lang="en-US" baseline="0" dirty="0" err="1"/>
              <a:t>y|z,x</a:t>
            </a:r>
            <a:r>
              <a:rPr lang="en-US" baseline="0" dirty="0"/>
              <a:t>) = P(</a:t>
            </a:r>
            <a:r>
              <a:rPr lang="en-US" baseline="0" dirty="0" err="1"/>
              <a:t>y|z</a:t>
            </a:r>
            <a:r>
              <a:rPr lang="en-US" baseline="0" dirty="0"/>
              <a:t>)</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10</a:t>
            </a:fld>
            <a:endParaRPr lang="en-US"/>
          </a:p>
        </p:txBody>
      </p:sp>
    </p:spTree>
    <p:extLst>
      <p:ext uri="{BB962C8B-B14F-4D97-AF65-F5344CB8AC3E}">
        <p14:creationId xmlns:p14="http://schemas.microsoft.com/office/powerpoint/2010/main" val="432028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What’s a reasonable conditional independence assumption to make here?  T _||_ U | R. </a:t>
            </a:r>
            <a:r>
              <a:rPr lang="en-US" baseline="0" dirty="0"/>
              <a:t>  We can also write U _||_ T | R.</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11</a:t>
            </a:fld>
            <a:endParaRPr lang="en-US"/>
          </a:p>
        </p:txBody>
      </p:sp>
    </p:spTree>
    <p:extLst>
      <p:ext uri="{BB962C8B-B14F-4D97-AF65-F5344CB8AC3E}">
        <p14:creationId xmlns:p14="http://schemas.microsoft.com/office/powerpoint/2010/main" val="646237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What’s a reasonable conditional independence assumption to make here?  A _||_ F | S.  Alarm</a:t>
            </a:r>
            <a:r>
              <a:rPr lang="en-US" baseline="0" dirty="0"/>
              <a:t> </a:t>
            </a:r>
            <a:r>
              <a:rPr lang="en-US" dirty="0"/>
              <a:t>just</a:t>
            </a:r>
            <a:r>
              <a:rPr lang="en-US" baseline="0" dirty="0"/>
              <a:t> triggers on smoke (not heat or anything).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12</a:t>
            </a:fld>
            <a:endParaRPr lang="en-US"/>
          </a:p>
        </p:txBody>
      </p:sp>
    </p:spTree>
    <p:extLst>
      <p:ext uri="{BB962C8B-B14F-4D97-AF65-F5344CB8AC3E}">
        <p14:creationId xmlns:p14="http://schemas.microsoft.com/office/powerpoint/2010/main" val="387897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latin typeface="Calibri"/>
                <a:cs typeface="Calibri"/>
              </a:rPr>
              <a:t>Conditional Independence is going to be key in everything we do</a:t>
            </a:r>
            <a:r>
              <a:rPr lang="en-US" baseline="0" dirty="0">
                <a:latin typeface="Calibri"/>
                <a:cs typeface="Calibri"/>
              </a:rPr>
              <a:t>, via the chain rules.</a:t>
            </a:r>
            <a:r>
              <a:rPr lang="en-US" dirty="0">
                <a:latin typeface="Calibri"/>
                <a:cs typeface="Calibri"/>
              </a:rPr>
              <a:t>  We pick an ordering of variables.</a:t>
            </a:r>
            <a:r>
              <a:rPr lang="en-US" baseline="0" dirty="0">
                <a:latin typeface="Calibri"/>
                <a:cs typeface="Calibri"/>
              </a:rPr>
              <a:t>  There are N! ways of doing this ordering.</a:t>
            </a:r>
          </a:p>
          <a:p>
            <a:r>
              <a:rPr lang="en-US" baseline="0" dirty="0">
                <a:latin typeface="Calibri"/>
                <a:cs typeface="Calibri"/>
              </a:rPr>
              <a:t>Let’s look at the chain rule for Traffic, Rain, Umbrella.  This is with no </a:t>
            </a:r>
            <a:r>
              <a:rPr lang="en-US" dirty="0">
                <a:latin typeface="Calibri"/>
                <a:cs typeface="Calibri"/>
              </a:rPr>
              <a:t>Independence </a:t>
            </a:r>
            <a:r>
              <a:rPr lang="en-US" baseline="0" dirty="0">
                <a:latin typeface="Calibri"/>
                <a:cs typeface="Calibri"/>
              </a:rPr>
              <a:t>assumptions whatsoever.  This is always true.   But if we’re willing to assume that traffic and umbrellas are independent given rain (T_||_U | R) then we can cross out the given traffic.</a:t>
            </a:r>
          </a:p>
          <a:p>
            <a:r>
              <a:rPr lang="en-US" baseline="0" dirty="0">
                <a:latin typeface="Calibri"/>
                <a:cs typeface="Calibri"/>
              </a:rPr>
              <a:t>Why is this interesting?  The size of the distributions are very different.  </a:t>
            </a:r>
          </a:p>
          <a:p>
            <a:r>
              <a:rPr lang="en-US" baseline="0" dirty="0">
                <a:latin typeface="Calibri"/>
                <a:cs typeface="Calibri"/>
              </a:rPr>
              <a:t>If you have y|x1</a:t>
            </a:r>
            <a:r>
              <a:rPr lang="mr-IN" baseline="0" dirty="0">
                <a:latin typeface="Calibri"/>
                <a:cs typeface="Calibri"/>
              </a:rPr>
              <a:t>…</a:t>
            </a:r>
            <a:r>
              <a:rPr lang="en-US" baseline="0" dirty="0" err="1">
                <a:latin typeface="Calibri"/>
                <a:cs typeface="Calibri"/>
              </a:rPr>
              <a:t>xk</a:t>
            </a:r>
            <a:r>
              <a:rPr lang="en-US" baseline="0" dirty="0">
                <a:latin typeface="Calibri"/>
                <a:cs typeface="Calibri"/>
              </a:rPr>
              <a:t>?  If we have binary variables, then we have 2^k rows in your distribution (or maybe 2^k*2, depending on how you’re writing the tables).  </a:t>
            </a:r>
          </a:p>
          <a:p>
            <a:r>
              <a:rPr lang="en-US" baseline="0" dirty="0">
                <a:latin typeface="Calibri"/>
                <a:cs typeface="Calibri"/>
              </a:rPr>
              <a:t>Also it gives us a way of trying to encode our beliefs about causal processes.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13</a:t>
            </a:fld>
            <a:endParaRPr lang="en-US"/>
          </a:p>
        </p:txBody>
      </p:sp>
    </p:spTree>
    <p:extLst>
      <p:ext uri="{BB962C8B-B14F-4D97-AF65-F5344CB8AC3E}">
        <p14:creationId xmlns:p14="http://schemas.microsoft.com/office/powerpoint/2010/main" val="1778633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Bayes</a:t>
            </a:r>
            <a:r>
              <a:rPr lang="en-US" baseline="0" dirty="0"/>
              <a:t> Nets give us a different way of thinking about probability distributions.  Instead of just a full joint table, we’re going to go to a more </a:t>
            </a:r>
            <a:r>
              <a:rPr lang="en-US" b="1" baseline="0" dirty="0"/>
              <a:t>compact representation </a:t>
            </a:r>
            <a:r>
              <a:rPr lang="en-US" baseline="0" dirty="0"/>
              <a:t>that directly encodes our independence assumptions and which give us a graphical way of representing the interaction of variables which makes the </a:t>
            </a:r>
            <a:r>
              <a:rPr lang="en-US" b="1" baseline="0" dirty="0"/>
              <a:t>structure</a:t>
            </a:r>
            <a:r>
              <a:rPr lang="en-US" baseline="0" dirty="0"/>
              <a:t> </a:t>
            </a:r>
            <a:r>
              <a:rPr lang="en-US" b="1" baseline="0" dirty="0"/>
              <a:t>of the problem </a:t>
            </a:r>
            <a:r>
              <a:rPr lang="en-US" baseline="0" dirty="0"/>
              <a:t>much more obvious.</a:t>
            </a:r>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14</a:t>
            </a:fld>
            <a:endParaRPr lang="en-US"/>
          </a:p>
        </p:txBody>
      </p:sp>
    </p:spTree>
    <p:extLst>
      <p:ext uri="{BB962C8B-B14F-4D97-AF65-F5344CB8AC3E}">
        <p14:creationId xmlns:p14="http://schemas.microsoft.com/office/powerpoint/2010/main" val="97079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423095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Let’s build some intuition.</a:t>
            </a:r>
          </a:p>
          <a:p>
            <a:r>
              <a:rPr lang="en-US" dirty="0"/>
              <a:t>27 variables in</a:t>
            </a:r>
            <a:r>
              <a:rPr lang="en-US" baseline="0" dirty="0"/>
              <a:t> the insurance domain.  If they are binary then there are 2^27 which is approx. 134 million entries.  So it’s not going to be plausible to enumerate.</a:t>
            </a:r>
          </a:p>
          <a:p>
            <a:r>
              <a:rPr lang="en-US" baseline="0" dirty="0"/>
              <a:t>Let’s take a look at this structure.  There’s an arrow from socioeconomic status to extra car.  So whether you have an extra car in your household depends on your socio economic status.  </a:t>
            </a:r>
          </a:p>
          <a:p>
            <a:r>
              <a:rPr lang="en-US" baseline="0" dirty="0"/>
              <a:t>What about </a:t>
            </a:r>
            <a:r>
              <a:rPr lang="en-US" baseline="0" dirty="0" err="1"/>
              <a:t>anit</a:t>
            </a:r>
            <a:r>
              <a:rPr lang="en-US" baseline="0" dirty="0"/>
              <a:t>-theft?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16</a:t>
            </a:fld>
            <a:endParaRPr lang="en-US"/>
          </a:p>
        </p:txBody>
      </p:sp>
    </p:spTree>
    <p:extLst>
      <p:ext uri="{BB962C8B-B14F-4D97-AF65-F5344CB8AC3E}">
        <p14:creationId xmlns:p14="http://schemas.microsoft.com/office/powerpoint/2010/main" val="194666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Here’s a trouble shooting model.  </a:t>
            </a:r>
          </a:p>
          <a:p>
            <a:r>
              <a:rPr lang="en-US" dirty="0"/>
              <a:t>Thing at the bottom are the effect</a:t>
            </a:r>
            <a:r>
              <a:rPr lang="en-US" baseline="0" dirty="0"/>
              <a:t>, things at the top are causes.  2^16 = </a:t>
            </a:r>
            <a:r>
              <a:rPr lang="en-US" baseline="0" dirty="0" err="1"/>
              <a:t>approx</a:t>
            </a:r>
            <a:r>
              <a:rPr lang="en-US" baseline="0" dirty="0"/>
              <a:t> 65k for the full joint instantiation.  Here we only care about the local interaction?</a:t>
            </a:r>
          </a:p>
          <a:p>
            <a:r>
              <a:rPr lang="en-US" baseline="0" dirty="0"/>
              <a:t>Where’s the most work in this?  Car wont start.  2^k for the k conditioning variables.   In this case 2^5=32.</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17</a:t>
            </a:fld>
            <a:endParaRPr lang="en-US"/>
          </a:p>
        </p:txBody>
      </p:sp>
    </p:spTree>
    <p:extLst>
      <p:ext uri="{BB962C8B-B14F-4D97-AF65-F5344CB8AC3E}">
        <p14:creationId xmlns:p14="http://schemas.microsoft.com/office/powerpoint/2010/main" val="1829966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If an arc is missing, we are assuming that it is conditionally independent of</a:t>
            </a:r>
            <a:r>
              <a:rPr lang="en-US" baseline="0" dirty="0"/>
              <a:t> the ones that it’s missing the arcs to. Intuitively we are encoding the direct interactions between variables. </a:t>
            </a:r>
          </a:p>
          <a:p>
            <a:r>
              <a:rPr lang="en-US" baseline="0" dirty="0"/>
              <a:t>We only condition on a node’s parents.</a:t>
            </a:r>
          </a:p>
          <a:p>
            <a:r>
              <a:rPr lang="en-US" baseline="0" dirty="0"/>
              <a:t>Here’s a BN for the cavity example.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18</a:t>
            </a:fld>
            <a:endParaRPr lang="en-US"/>
          </a:p>
        </p:txBody>
      </p:sp>
    </p:spTree>
    <p:extLst>
      <p:ext uri="{BB962C8B-B14F-4D97-AF65-F5344CB8AC3E}">
        <p14:creationId xmlns:p14="http://schemas.microsoft.com/office/powerpoint/2010/main" val="2145129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What does the BN look like for this?    No edges at all!!!</a:t>
            </a:r>
          </a:p>
        </p:txBody>
      </p:sp>
      <p:sp>
        <p:nvSpPr>
          <p:cNvPr id="4" name="Slide Number Placeholder 3"/>
          <p:cNvSpPr>
            <a:spLocks noGrp="1"/>
          </p:cNvSpPr>
          <p:nvPr>
            <p:ph type="sldNum" sz="quarter" idx="10"/>
          </p:nvPr>
        </p:nvSpPr>
        <p:spPr/>
        <p:txBody>
          <a:bodyPr/>
          <a:lstStyle/>
          <a:p>
            <a:fld id="{CD7DE18D-B477-5540-A418-45080CBABEBE}" type="slidenum">
              <a:rPr lang="en-US" smtClean="0"/>
              <a:pPr/>
              <a:t>19</a:t>
            </a:fld>
            <a:endParaRPr lang="en-US"/>
          </a:p>
        </p:txBody>
      </p:sp>
    </p:spTree>
    <p:extLst>
      <p:ext uri="{BB962C8B-B14F-4D97-AF65-F5344CB8AC3E}">
        <p14:creationId xmlns:p14="http://schemas.microsoft.com/office/powerpoint/2010/main" val="208888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about the traffic domain?</a:t>
            </a:r>
          </a:p>
          <a:p>
            <a:r>
              <a:rPr lang="en-US" dirty="0"/>
              <a:t>Both</a:t>
            </a:r>
            <a:r>
              <a:rPr lang="en-US" baseline="0" dirty="0"/>
              <a:t> of these will specify full joint distributions.  In one you just need to specify two marginal distributions, in the other, you need to specify the P(T|R) and the P(R) distributions.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20</a:t>
            </a:fld>
            <a:endParaRPr lang="en-US"/>
          </a:p>
        </p:txBody>
      </p:sp>
    </p:spTree>
    <p:extLst>
      <p:ext uri="{BB962C8B-B14F-4D97-AF65-F5344CB8AC3E}">
        <p14:creationId xmlns:p14="http://schemas.microsoft.com/office/powerpoint/2010/main" val="325188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a:t>
            </a:r>
          </a:p>
          <a:p>
            <a:r>
              <a:rPr lang="en-US" dirty="0"/>
              <a:t>R </a:t>
            </a:r>
            <a:r>
              <a:rPr lang="en-US" dirty="0">
                <a:sym typeface="Wingdings"/>
              </a:rPr>
              <a:t> T</a:t>
            </a:r>
          </a:p>
          <a:p>
            <a:r>
              <a:rPr lang="en-US" dirty="0">
                <a:sym typeface="Wingdings"/>
              </a:rPr>
              <a:t>L  R</a:t>
            </a:r>
          </a:p>
          <a:p>
            <a:r>
              <a:rPr lang="en-US" dirty="0">
                <a:sym typeface="Wingdings"/>
              </a:rPr>
              <a:t>R</a:t>
            </a:r>
            <a:r>
              <a:rPr lang="en-US" baseline="0" dirty="0">
                <a:sym typeface="Wingdings"/>
              </a:rPr>
              <a:t>  D</a:t>
            </a:r>
          </a:p>
          <a:p>
            <a:r>
              <a:rPr lang="en-US" baseline="0" dirty="0">
                <a:sym typeface="Wingdings"/>
              </a:rPr>
              <a:t>B  T</a:t>
            </a:r>
          </a:p>
          <a:p>
            <a:r>
              <a:rPr lang="en-US" baseline="0" dirty="0">
                <a:sym typeface="Wingdings"/>
              </a:rPr>
              <a:t>R  B</a:t>
            </a:r>
          </a:p>
          <a:p>
            <a:r>
              <a:rPr lang="en-US" baseline="0" dirty="0">
                <a:sym typeface="Wingdings"/>
              </a:rPr>
              <a:t>C</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21</a:t>
            </a:fld>
            <a:endParaRPr lang="en-US"/>
          </a:p>
        </p:txBody>
      </p:sp>
    </p:spTree>
    <p:extLst>
      <p:ext uri="{BB962C8B-B14F-4D97-AF65-F5344CB8AC3E}">
        <p14:creationId xmlns:p14="http://schemas.microsoft.com/office/powerpoint/2010/main" val="125323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22</a:t>
            </a:fld>
            <a:endParaRPr lang="en-US"/>
          </a:p>
        </p:txBody>
      </p:sp>
    </p:spTree>
    <p:extLst>
      <p:ext uri="{BB962C8B-B14F-4D97-AF65-F5344CB8AC3E}">
        <p14:creationId xmlns:p14="http://schemas.microsoft.com/office/powerpoint/2010/main" val="1206324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p>
          <a:p>
            <a:r>
              <a:rPr lang="en-US" dirty="0"/>
              <a:t>B -&gt; A</a:t>
            </a:r>
          </a:p>
          <a:p>
            <a:r>
              <a:rPr lang="en-US" dirty="0"/>
              <a:t>A</a:t>
            </a:r>
            <a:r>
              <a:rPr lang="en-US" baseline="0" dirty="0"/>
              <a:t> -&gt; M</a:t>
            </a:r>
          </a:p>
          <a:p>
            <a:r>
              <a:rPr lang="en-US" baseline="0" dirty="0"/>
              <a:t>A -&gt; J</a:t>
            </a:r>
          </a:p>
          <a:p>
            <a:r>
              <a:rPr lang="en-US" dirty="0"/>
              <a:t>E -&gt; A</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23</a:t>
            </a:fld>
            <a:endParaRPr lang="en-US"/>
          </a:p>
        </p:txBody>
      </p:sp>
    </p:spTree>
    <p:extLst>
      <p:ext uri="{BB962C8B-B14F-4D97-AF65-F5344CB8AC3E}">
        <p14:creationId xmlns:p14="http://schemas.microsoft.com/office/powerpoint/2010/main" val="1160472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658122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CCB - here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26</a:t>
            </a:fld>
            <a:endParaRPr lang="en-US"/>
          </a:p>
        </p:txBody>
      </p:sp>
    </p:spTree>
    <p:extLst>
      <p:ext uri="{BB962C8B-B14F-4D97-AF65-F5344CB8AC3E}">
        <p14:creationId xmlns:p14="http://schemas.microsoft.com/office/powerpoint/2010/main" val="219943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I’m going to make a CLAIM now.  You can get a full joint distribution</a:t>
            </a:r>
            <a:r>
              <a:rPr lang="en-US" baseline="0" dirty="0"/>
              <a:t> as the product of the conditionals. </a:t>
            </a:r>
          </a:p>
          <a:p>
            <a:r>
              <a:rPr lang="en-US" baseline="0" dirty="0"/>
              <a:t>We look at the variables, starting with cavity, since it has not parents.  So P(+</a:t>
            </a:r>
            <a:r>
              <a:rPr lang="en-US" baseline="0" dirty="0" err="1"/>
              <a:t>cav</a:t>
            </a:r>
            <a:r>
              <a:rPr lang="en-US" baseline="0" dirty="0"/>
              <a:t>, +catch, -toothache) = P(+cavity) * P(+catch|+cavity) * P(-toothache|+cavity).  </a:t>
            </a:r>
          </a:p>
          <a:p>
            <a:r>
              <a:rPr lang="en-US" baseline="0" dirty="0"/>
              <a:t>So far that’s just a claim.  Let’s show that it is true.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27</a:t>
            </a:fld>
            <a:endParaRPr lang="en-US"/>
          </a:p>
        </p:txBody>
      </p:sp>
    </p:spTree>
    <p:extLst>
      <p:ext uri="{BB962C8B-B14F-4D97-AF65-F5344CB8AC3E}">
        <p14:creationId xmlns:p14="http://schemas.microsoft.com/office/powerpoint/2010/main" val="5049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entries will be positive.  Will they sum to one?   Here’s the conditional independence</a:t>
            </a:r>
            <a:r>
              <a:rPr lang="en-US" baseline="0" dirty="0"/>
              <a:t> </a:t>
            </a:r>
            <a:r>
              <a:rPr lang="en-US" dirty="0"/>
              <a:t>assumptions that we’re making.</a:t>
            </a:r>
          </a:p>
          <a:p>
            <a:r>
              <a:rPr lang="en-US" dirty="0"/>
              <a:t>Xi _||_ {xi</a:t>
            </a:r>
            <a:r>
              <a:rPr lang="mr-IN" dirty="0"/>
              <a:t>…</a:t>
            </a:r>
            <a:r>
              <a:rPr lang="en-US" dirty="0"/>
              <a:t>Xi-q} </a:t>
            </a:r>
            <a:r>
              <a:rPr lang="mr-IN" dirty="0"/>
              <a:t>–</a:t>
            </a:r>
            <a:r>
              <a:rPr lang="en-US" dirty="0"/>
              <a:t> Parents(Xi)</a:t>
            </a:r>
            <a:r>
              <a:rPr lang="en-US" baseline="0" dirty="0"/>
              <a:t> | Parents(Xi)</a:t>
            </a:r>
          </a:p>
          <a:p>
            <a:endParaRPr lang="en-US" baseline="0" dirty="0"/>
          </a:p>
          <a:p>
            <a:r>
              <a:rPr lang="en-US" baseline="0" dirty="0"/>
              <a:t>For example X1 </a:t>
            </a:r>
            <a:r>
              <a:rPr lang="en-US" baseline="0" dirty="0">
                <a:sym typeface="Wingdings"/>
              </a:rPr>
              <a:t> </a:t>
            </a:r>
            <a:r>
              <a:rPr lang="en-US" baseline="0" dirty="0"/>
              <a:t> X2 and X1</a:t>
            </a:r>
            <a:r>
              <a:rPr lang="en-US" baseline="0" dirty="0">
                <a:sym typeface="Wingdings"/>
              </a:rPr>
              <a:t> X3, so we’re assuming X3_||_X2, X1.  For many joint distributions that doesn’t hold.</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28</a:t>
            </a:fld>
            <a:endParaRPr lang="en-US"/>
          </a:p>
        </p:txBody>
      </p:sp>
    </p:spTree>
    <p:extLst>
      <p:ext uri="{BB962C8B-B14F-4D97-AF65-F5344CB8AC3E}">
        <p14:creationId xmlns:p14="http://schemas.microsoft.com/office/powerpoint/2010/main" val="22947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0.5</a:t>
            </a:r>
            <a:r>
              <a:rPr lang="en-US" baseline="0" dirty="0"/>
              <a:t> * 0.5 * 0.5 * 0.5 = 0.0625</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29</a:t>
            </a:fld>
            <a:endParaRPr lang="en-US"/>
          </a:p>
        </p:txBody>
      </p:sp>
    </p:spTree>
    <p:extLst>
      <p:ext uri="{BB962C8B-B14F-4D97-AF65-F5344CB8AC3E}">
        <p14:creationId xmlns:p14="http://schemas.microsoft.com/office/powerpoint/2010/main" val="2843032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P(+r) * P(-t|+r) = ¼ * ¼ = 1/16.</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30</a:t>
            </a:fld>
            <a:endParaRPr lang="en-US"/>
          </a:p>
        </p:txBody>
      </p:sp>
    </p:spTree>
    <p:extLst>
      <p:ext uri="{BB962C8B-B14F-4D97-AF65-F5344CB8AC3E}">
        <p14:creationId xmlns:p14="http://schemas.microsoft.com/office/powerpoint/2010/main" val="134668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241025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a:t>
            </a:r>
            <a:r>
              <a:rPr lang="en-US" baseline="0" dirty="0"/>
              <a:t> E A J M,</a:t>
            </a:r>
          </a:p>
          <a:p>
            <a:r>
              <a:rPr lang="en-US" baseline="0" dirty="0"/>
              <a:t>E_||_B</a:t>
            </a:r>
          </a:p>
          <a:p>
            <a:r>
              <a:rPr lang="en-US" baseline="0" dirty="0"/>
              <a:t>J_||_B,E,M|A</a:t>
            </a:r>
          </a:p>
          <a:p>
            <a:r>
              <a:rPr lang="en-US" baseline="0" dirty="0"/>
              <a:t>M_||_ B,E,J|A.  </a:t>
            </a:r>
          </a:p>
          <a:p>
            <a:r>
              <a:rPr lang="en-US" baseline="0" dirty="0"/>
              <a:t>These are the things that get left out of our linearization of the chain rule.</a:t>
            </a:r>
          </a:p>
          <a:p>
            <a:r>
              <a:rPr lang="en-US" baseline="0" dirty="0"/>
              <a:t>Here’s the Full BN including the tables.  Should we be surprised  that the alarm table is  the biggest?  No, that’s just the consequence of its having the most parents.</a:t>
            </a:r>
          </a:p>
          <a:p>
            <a:r>
              <a:rPr lang="en-US" baseline="0" dirty="0"/>
              <a:t>What if we wanted the probability of this?  P(+b, -e +a, +j, +m)?  We just select all rows that are consistent with it, and then we get the probability.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32</a:t>
            </a:fld>
            <a:endParaRPr lang="en-US"/>
          </a:p>
        </p:txBody>
      </p:sp>
    </p:spTree>
    <p:extLst>
      <p:ext uri="{BB962C8B-B14F-4D97-AF65-F5344CB8AC3E}">
        <p14:creationId xmlns:p14="http://schemas.microsoft.com/office/powerpoint/2010/main" val="3506027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Causality</a:t>
            </a:r>
            <a:r>
              <a:rPr lang="en-US" baseline="0" dirty="0"/>
              <a:t> is not a mathematical necessity.  You can use it in your BN, but you don’t have to.  Mathematically it doesn’t play a role.  Look at the joint prob.  3, 1, 6, 6.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33</a:t>
            </a:fld>
            <a:endParaRPr lang="en-US"/>
          </a:p>
        </p:txBody>
      </p:sp>
    </p:spTree>
    <p:extLst>
      <p:ext uri="{BB962C8B-B14F-4D97-AF65-F5344CB8AC3E}">
        <p14:creationId xmlns:p14="http://schemas.microsoft.com/office/powerpoint/2010/main" val="1942835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Here?  Specified</a:t>
            </a:r>
            <a:r>
              <a:rPr lang="en-US" baseline="0" dirty="0"/>
              <a:t> by a different graph and a different set of tables, but we can still encode the same joint distribution as we had before: 3, 1, 6, 6.</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34</a:t>
            </a:fld>
            <a:endParaRPr lang="en-US"/>
          </a:p>
        </p:txBody>
      </p:sp>
    </p:spTree>
    <p:extLst>
      <p:ext uri="{BB962C8B-B14F-4D97-AF65-F5344CB8AC3E}">
        <p14:creationId xmlns:p14="http://schemas.microsoft.com/office/powerpoint/2010/main" val="199224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BNs</a:t>
            </a:r>
            <a:r>
              <a:rPr lang="en-US" baseline="0" dirty="0"/>
              <a:t> don’t have to be causal.  Often times we do choose them to be causal, since it often uses fewer parents.  It’s also easier to think about and to elicit from experts.</a:t>
            </a:r>
          </a:p>
          <a:p>
            <a:endParaRPr lang="en-US" baseline="0" dirty="0"/>
          </a:p>
          <a:p>
            <a:r>
              <a:rPr lang="en-US" baseline="0" dirty="0"/>
              <a:t>For non-causal ones, consider traffic and drips.  In a casual BN we have R -&gt; T and R-&gt; D, but we could equally well have T-&gt;D (or vice versa) if that were an easier table to generate.  That would reflect a correlation, not a causation.</a:t>
            </a:r>
          </a:p>
          <a:p>
            <a:endParaRPr lang="en-US" baseline="0" dirty="0"/>
          </a:p>
          <a:p>
            <a:r>
              <a:rPr lang="en-US" baseline="0" dirty="0"/>
              <a:t>So what do the arrows represent?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35</a:t>
            </a:fld>
            <a:endParaRPr lang="en-US"/>
          </a:p>
        </p:txBody>
      </p:sp>
    </p:spTree>
    <p:extLst>
      <p:ext uri="{BB962C8B-B14F-4D97-AF65-F5344CB8AC3E}">
        <p14:creationId xmlns:p14="http://schemas.microsoft.com/office/powerpoint/2010/main" val="96903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Linear in N rather than exponential in N</a:t>
            </a:r>
          </a:p>
        </p:txBody>
      </p:sp>
      <p:sp>
        <p:nvSpPr>
          <p:cNvPr id="4" name="Slide Number Placeholder 3"/>
          <p:cNvSpPr>
            <a:spLocks noGrp="1"/>
          </p:cNvSpPr>
          <p:nvPr>
            <p:ph type="sldNum" sz="quarter" idx="10"/>
          </p:nvPr>
        </p:nvSpPr>
        <p:spPr/>
        <p:txBody>
          <a:bodyPr/>
          <a:lstStyle/>
          <a:p>
            <a:fld id="{CD7DE18D-B477-5540-A418-45080CBABEBE}" type="slidenum">
              <a:rPr lang="en-US" smtClean="0"/>
              <a:pPr/>
              <a:t>36</a:t>
            </a:fld>
            <a:endParaRPr lang="en-US"/>
          </a:p>
        </p:txBody>
      </p:sp>
    </p:spTree>
    <p:extLst>
      <p:ext uri="{BB962C8B-B14F-4D97-AF65-F5344CB8AC3E}">
        <p14:creationId xmlns:p14="http://schemas.microsoft.com/office/powerpoint/2010/main" val="102146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359359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457200" y="720725"/>
            <a:ext cx="6400800" cy="360045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We encode</a:t>
            </a:r>
            <a:r>
              <a:rPr lang="en-US" baseline="0" dirty="0">
                <a:latin typeface="Arial" pitchFamily="34" charset="0"/>
                <a:ea typeface="ＭＳ Ｐゴシック" pitchFamily="34" charset="-128"/>
              </a:rPr>
              <a:t> some conditional independencies explicitly.</a:t>
            </a:r>
          </a:p>
          <a:p>
            <a:r>
              <a:rPr lang="en-US" baseline="0" dirty="0">
                <a:latin typeface="Arial" pitchFamily="34" charset="0"/>
                <a:ea typeface="ＭＳ Ｐゴシック" pitchFamily="34" charset="-128"/>
              </a:rPr>
              <a:t>However, there are almost always some additional conditional independence assumptions that are present.  And they can be read off the graph.  </a:t>
            </a:r>
            <a:endParaRPr lang="en-US" dirty="0">
              <a:latin typeface="Arial" pitchFamily="34" charset="0"/>
              <a:ea typeface="ＭＳ Ｐゴシック" pitchFamily="34" charset="-128"/>
            </a:endParaRP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itchFamily="34" charset="0"/>
              </a:defRPr>
            </a:lvl1pPr>
            <a:lvl2pPr marL="742950" indent="-285750" defTabSz="966788" eaLnBrk="0" hangingPunct="0">
              <a:defRPr>
                <a:solidFill>
                  <a:schemeClr val="tx1"/>
                </a:solidFill>
                <a:latin typeface="Arial" pitchFamily="34" charset="0"/>
              </a:defRPr>
            </a:lvl2pPr>
            <a:lvl3pPr marL="1143000" indent="-228600" defTabSz="966788" eaLnBrk="0" hangingPunct="0">
              <a:defRPr>
                <a:solidFill>
                  <a:schemeClr val="tx1"/>
                </a:solidFill>
                <a:latin typeface="Arial" pitchFamily="34" charset="0"/>
              </a:defRPr>
            </a:lvl3pPr>
            <a:lvl4pPr marL="1600200" indent="-228600" defTabSz="966788" eaLnBrk="0" hangingPunct="0">
              <a:defRPr>
                <a:solidFill>
                  <a:schemeClr val="tx1"/>
                </a:solidFill>
                <a:latin typeface="Arial" pitchFamily="34" charset="0"/>
              </a:defRPr>
            </a:lvl4pPr>
            <a:lvl5pPr marL="2057400" indent="-228600" defTabSz="966788" eaLnBrk="0" hangingPunct="0">
              <a:defRPr>
                <a:solidFill>
                  <a:schemeClr val="tx1"/>
                </a:solidFill>
                <a:latin typeface="Arial" pitchFamily="34" charset="0"/>
              </a:defRPr>
            </a:lvl5pPr>
            <a:lvl6pPr marL="2514600" indent="-228600" defTabSz="966788" eaLnBrk="0" fontAlgn="base" hangingPunct="0">
              <a:spcBef>
                <a:spcPct val="0"/>
              </a:spcBef>
              <a:spcAft>
                <a:spcPct val="0"/>
              </a:spcAft>
              <a:defRPr>
                <a:solidFill>
                  <a:schemeClr val="tx1"/>
                </a:solidFill>
                <a:latin typeface="Arial" pitchFamily="34" charset="0"/>
              </a:defRPr>
            </a:lvl6pPr>
            <a:lvl7pPr marL="2971800" indent="-228600" defTabSz="966788" eaLnBrk="0" fontAlgn="base" hangingPunct="0">
              <a:spcBef>
                <a:spcPct val="0"/>
              </a:spcBef>
              <a:spcAft>
                <a:spcPct val="0"/>
              </a:spcAft>
              <a:defRPr>
                <a:solidFill>
                  <a:schemeClr val="tx1"/>
                </a:solidFill>
                <a:latin typeface="Arial" pitchFamily="34" charset="0"/>
              </a:defRPr>
            </a:lvl7pPr>
            <a:lvl8pPr marL="3429000" indent="-228600" defTabSz="966788" eaLnBrk="0" fontAlgn="base" hangingPunct="0">
              <a:spcBef>
                <a:spcPct val="0"/>
              </a:spcBef>
              <a:spcAft>
                <a:spcPct val="0"/>
              </a:spcAft>
              <a:defRPr>
                <a:solidFill>
                  <a:schemeClr val="tx1"/>
                </a:solidFill>
                <a:latin typeface="Arial" pitchFamily="34" charset="0"/>
              </a:defRPr>
            </a:lvl8pPr>
            <a:lvl9pPr marL="3886200" indent="-228600" defTabSz="966788" eaLnBrk="0" fontAlgn="base" hangingPunct="0">
              <a:spcBef>
                <a:spcPct val="0"/>
              </a:spcBef>
              <a:spcAft>
                <a:spcPct val="0"/>
              </a:spcAft>
              <a:defRPr>
                <a:solidFill>
                  <a:schemeClr val="tx1"/>
                </a:solidFill>
                <a:latin typeface="Arial" pitchFamily="34" charset="0"/>
              </a:defRPr>
            </a:lvl9pPr>
          </a:lstStyle>
          <a:p>
            <a:pPr eaLnBrk="1" hangingPunct="1"/>
            <a:fld id="{429EC271-397E-43E2-9DF1-EE9ED7E3DACF}" type="slidenum">
              <a:rPr lang="en-US" smtClean="0">
                <a:ea typeface="ＭＳ Ｐゴシック" pitchFamily="34" charset="-128"/>
              </a:rPr>
              <a:pPr eaLnBrk="1" hangingPunct="1"/>
              <a:t>39</a:t>
            </a:fld>
            <a:endParaRPr lang="en-US">
              <a:ea typeface="ＭＳ Ｐゴシック" pitchFamily="34" charset="-128"/>
            </a:endParaRPr>
          </a:p>
        </p:txBody>
      </p:sp>
    </p:spTree>
    <p:extLst>
      <p:ext uri="{BB962C8B-B14F-4D97-AF65-F5344CB8AC3E}">
        <p14:creationId xmlns:p14="http://schemas.microsoft.com/office/powerpoint/2010/main" val="1359065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40</a:t>
            </a:fld>
            <a:endParaRPr lang="en-US"/>
          </a:p>
        </p:txBody>
      </p:sp>
    </p:spTree>
    <p:extLst>
      <p:ext uri="{BB962C8B-B14F-4D97-AF65-F5344CB8AC3E}">
        <p14:creationId xmlns:p14="http://schemas.microsoft.com/office/powerpoint/2010/main" val="298889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go from P(X,Y,Z,W) =</a:t>
            </a:r>
            <a:r>
              <a:rPr lang="en-US" baseline="0" dirty="0"/>
              <a:t> P(X) P(Y|X) P(Z|X,Y) P(W|X,Y,Z) via the chain rule to P(X) P(Y|X) P(Z|Y) P(W|Z)</a:t>
            </a:r>
          </a:p>
          <a:p>
            <a:r>
              <a:rPr lang="en-US" baseline="0" dirty="0"/>
              <a:t>So Z_||_X|Y, W_||_X,Y|Z.  Any other that are true given this Bayes Net?  (Z is independent of X given Y).</a:t>
            </a:r>
          </a:p>
          <a:p>
            <a:endParaRPr lang="en-US" baseline="0" dirty="0"/>
          </a:p>
          <a:p>
            <a:r>
              <a:rPr lang="en-US" baseline="0" dirty="0"/>
              <a:t>W_||_X|Y.  We need to show that P(W|X,Y) = P(W|Y).  Don’t do it here.  Maybe good exam question.  No, too hard for an exam </a:t>
            </a:r>
            <a:r>
              <a:rPr lang="en-US" baseline="0" dirty="0" err="1"/>
              <a:t>questino</a:t>
            </a:r>
            <a:r>
              <a:rPr lang="en-US" baseline="0" dirty="0"/>
              <a:t>.</a:t>
            </a:r>
          </a:p>
          <a:p>
            <a:endParaRPr lang="en-US" baseline="0" dirty="0"/>
          </a:p>
          <a:p>
            <a:r>
              <a:rPr lang="en-US" baseline="0" dirty="0"/>
              <a:t>NO: Y_||_Z,W|X</a:t>
            </a:r>
          </a:p>
        </p:txBody>
      </p:sp>
      <p:sp>
        <p:nvSpPr>
          <p:cNvPr id="4" name="Slide Number Placeholder 3"/>
          <p:cNvSpPr>
            <a:spLocks noGrp="1"/>
          </p:cNvSpPr>
          <p:nvPr>
            <p:ph type="sldNum" sz="quarter" idx="10"/>
          </p:nvPr>
        </p:nvSpPr>
        <p:spPr/>
        <p:txBody>
          <a:bodyPr/>
          <a:lstStyle/>
          <a:p>
            <a:fld id="{CD7DE18D-B477-5540-A418-45080CBABEBE}" type="slidenum">
              <a:rPr lang="en-US" smtClean="0"/>
              <a:pPr/>
              <a:t>41</a:t>
            </a:fld>
            <a:endParaRPr lang="en-US"/>
          </a:p>
        </p:txBody>
      </p:sp>
    </p:spTree>
    <p:extLst>
      <p:ext uri="{BB962C8B-B14F-4D97-AF65-F5344CB8AC3E}">
        <p14:creationId xmlns:p14="http://schemas.microsoft.com/office/powerpoint/2010/main" val="367018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Addendum: Uniform given the parent values.  This just means that the parents are irrelevant.   This means that by just looking at the graph structure we can’t always infer that they’re not independent.</a:t>
            </a:r>
          </a:p>
          <a:p>
            <a:endParaRPr lang="en-US" dirty="0"/>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42</a:t>
            </a:fld>
            <a:endParaRPr lang="en-US"/>
          </a:p>
        </p:txBody>
      </p:sp>
    </p:spTree>
    <p:extLst>
      <p:ext uri="{BB962C8B-B14F-4D97-AF65-F5344CB8AC3E}">
        <p14:creationId xmlns:p14="http://schemas.microsoft.com/office/powerpoint/2010/main" val="1630086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5613" y="719138"/>
            <a:ext cx="6391275" cy="3595687"/>
          </a:xfrm>
          <a:ln/>
        </p:spPr>
      </p:sp>
      <p:sp>
        <p:nvSpPr>
          <p:cNvPr id="38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George Box: All models are wrong; some of them are useful</a:t>
            </a:r>
          </a:p>
        </p:txBody>
      </p:sp>
      <p:sp>
        <p:nvSpPr>
          <p:cNvPr id="389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5200" eaLnBrk="0" hangingPunct="0">
              <a:defRPr>
                <a:solidFill>
                  <a:schemeClr val="tx1"/>
                </a:solidFill>
                <a:latin typeface="Arial" charset="0"/>
                <a:ea typeface="ＭＳ Ｐゴシック" charset="0"/>
              </a:defRPr>
            </a:lvl1pPr>
            <a:lvl2pPr marL="742950" indent="-285750" defTabSz="965200" eaLnBrk="0" hangingPunct="0">
              <a:defRPr>
                <a:solidFill>
                  <a:schemeClr val="tx1"/>
                </a:solidFill>
                <a:latin typeface="Arial" charset="0"/>
                <a:ea typeface="ＭＳ Ｐゴシック" charset="0"/>
              </a:defRPr>
            </a:lvl2pPr>
            <a:lvl3pPr marL="1143000" indent="-228600" defTabSz="965200" eaLnBrk="0" hangingPunct="0">
              <a:defRPr>
                <a:solidFill>
                  <a:schemeClr val="tx1"/>
                </a:solidFill>
                <a:latin typeface="Arial" charset="0"/>
                <a:ea typeface="ＭＳ Ｐゴシック" charset="0"/>
              </a:defRPr>
            </a:lvl3pPr>
            <a:lvl4pPr marL="1600200" indent="-228600" defTabSz="965200" eaLnBrk="0" hangingPunct="0">
              <a:defRPr>
                <a:solidFill>
                  <a:schemeClr val="tx1"/>
                </a:solidFill>
                <a:latin typeface="Arial" charset="0"/>
                <a:ea typeface="ＭＳ Ｐゴシック" charset="0"/>
              </a:defRPr>
            </a:lvl4pPr>
            <a:lvl5pPr marL="2057400" indent="-228600" defTabSz="965200" eaLnBrk="0" hangingPunct="0">
              <a:defRPr>
                <a:solidFill>
                  <a:schemeClr val="tx1"/>
                </a:solidFill>
                <a:latin typeface="Arial" charset="0"/>
                <a:ea typeface="ＭＳ Ｐゴシック" charset="0"/>
              </a:defRPr>
            </a:lvl5pPr>
            <a:lvl6pPr marL="2514600" indent="-228600" defTabSz="965200" eaLnBrk="0" fontAlgn="base" hangingPunct="0">
              <a:spcBef>
                <a:spcPct val="0"/>
              </a:spcBef>
              <a:spcAft>
                <a:spcPct val="0"/>
              </a:spcAft>
              <a:defRPr>
                <a:solidFill>
                  <a:schemeClr val="tx1"/>
                </a:solidFill>
                <a:latin typeface="Arial" charset="0"/>
                <a:ea typeface="ＭＳ Ｐゴシック" charset="0"/>
              </a:defRPr>
            </a:lvl6pPr>
            <a:lvl7pPr marL="2971800" indent="-228600" defTabSz="965200" eaLnBrk="0" fontAlgn="base" hangingPunct="0">
              <a:spcBef>
                <a:spcPct val="0"/>
              </a:spcBef>
              <a:spcAft>
                <a:spcPct val="0"/>
              </a:spcAft>
              <a:defRPr>
                <a:solidFill>
                  <a:schemeClr val="tx1"/>
                </a:solidFill>
                <a:latin typeface="Arial" charset="0"/>
                <a:ea typeface="ＭＳ Ｐゴシック" charset="0"/>
              </a:defRPr>
            </a:lvl7pPr>
            <a:lvl8pPr marL="3429000" indent="-228600" defTabSz="965200" eaLnBrk="0" fontAlgn="base" hangingPunct="0">
              <a:spcBef>
                <a:spcPct val="0"/>
              </a:spcBef>
              <a:spcAft>
                <a:spcPct val="0"/>
              </a:spcAft>
              <a:defRPr>
                <a:solidFill>
                  <a:schemeClr val="tx1"/>
                </a:solidFill>
                <a:latin typeface="Arial" charset="0"/>
                <a:ea typeface="ＭＳ Ｐゴシック" charset="0"/>
              </a:defRPr>
            </a:lvl8pPr>
            <a:lvl9pPr marL="3886200" indent="-228600" defTabSz="9652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91B7EDC-D532-E64C-A88A-8EDD91AF94E9}" type="slidenum">
              <a:rPr lang="en-US"/>
              <a:pPr eaLnBrk="1" hangingPunct="1"/>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ea typeface="ＭＳ Ｐゴシック" pitchFamily="34" charset="-128"/>
              </a:rPr>
              <a:t>Study independence properties for triples</a:t>
            </a:r>
          </a:p>
          <a:p>
            <a:pPr eaLnBrk="1" hangingPunct="1"/>
            <a:r>
              <a:rPr lang="en-US" dirty="0">
                <a:ea typeface="ＭＳ Ｐゴシック" pitchFamily="34" charset="-128"/>
              </a:rPr>
              <a:t>Analyze complex cases in terms of member triples</a:t>
            </a: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 is for Descendants.</a:t>
            </a:r>
          </a:p>
          <a:p>
            <a:pPr eaLnBrk="1" hangingPunct="1"/>
            <a:endParaRPr lang="en-US" dirty="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43</a:t>
            </a:fld>
            <a:endParaRPr lang="en-US"/>
          </a:p>
        </p:txBody>
      </p:sp>
    </p:spTree>
    <p:extLst>
      <p:ext uri="{BB962C8B-B14F-4D97-AF65-F5344CB8AC3E}">
        <p14:creationId xmlns:p14="http://schemas.microsoft.com/office/powerpoint/2010/main" val="7078108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45</a:t>
            </a:fld>
            <a:endParaRPr lang="en-US"/>
          </a:p>
        </p:txBody>
      </p:sp>
    </p:spTree>
    <p:extLst>
      <p:ext uri="{BB962C8B-B14F-4D97-AF65-F5344CB8AC3E}">
        <p14:creationId xmlns:p14="http://schemas.microsoft.com/office/powerpoint/2010/main" val="1614501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assumptions that are available to us are given by P(X,Y,X)</a:t>
            </a:r>
            <a:r>
              <a:rPr lang="en-US" baseline="0" dirty="0"/>
              <a:t> = P(X) P(Y|X) P(Z|Y)</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46</a:t>
            </a:fld>
            <a:endParaRPr lang="en-US"/>
          </a:p>
        </p:txBody>
      </p:sp>
    </p:spTree>
    <p:extLst>
      <p:ext uri="{BB962C8B-B14F-4D97-AF65-F5344CB8AC3E}">
        <p14:creationId xmlns:p14="http://schemas.microsoft.com/office/powerpoint/2010/main" val="635525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err="1"/>
              <a:t>Determinitistic</a:t>
            </a:r>
            <a:r>
              <a:rPr lang="en-US"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47</a:t>
            </a:fld>
            <a:endParaRPr lang="en-US"/>
          </a:p>
        </p:txBody>
      </p:sp>
    </p:spTree>
    <p:extLst>
      <p:ext uri="{BB962C8B-B14F-4D97-AF65-F5344CB8AC3E}">
        <p14:creationId xmlns:p14="http://schemas.microsoft.com/office/powerpoint/2010/main" val="852290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Special case where observing the thing in the middle make things depend</a:t>
            </a:r>
            <a:r>
              <a:rPr lang="en-US" baseline="0" dirty="0"/>
              <a:t> on each other.  One of the causes must be true.  Seeing one explains away the need for the other.</a:t>
            </a:r>
          </a:p>
          <a:p>
            <a:endParaRPr lang="en-US" baseline="0" dirty="0"/>
          </a:p>
          <a:p>
            <a:r>
              <a:rPr lang="en-US" baseline="0" dirty="0"/>
              <a:t>P(X,Y,Z) = P(X)P(Y)P(Z|X,Y)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err="1"/>
              <a:t>Sum_z</a:t>
            </a:r>
            <a:r>
              <a:rPr lang="en-US" baseline="0" dirty="0"/>
              <a:t> P(P(X,Y,Z) = </a:t>
            </a:r>
            <a:r>
              <a:rPr lang="en-US" baseline="0" dirty="0" err="1"/>
              <a:t>Sum_z</a:t>
            </a:r>
            <a:r>
              <a:rPr lang="en-US" baseline="0" dirty="0"/>
              <a:t> P(X)P(Y)P(Z|X,Y)</a:t>
            </a:r>
          </a:p>
          <a:p>
            <a:r>
              <a:rPr lang="en-US" dirty="0"/>
              <a:t>Move P(X)</a:t>
            </a:r>
            <a:r>
              <a:rPr lang="en-US" baseline="0" dirty="0"/>
              <a:t> P(Y) out front, since there’s no Z in there.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 P(X)P(Y) </a:t>
            </a:r>
            <a:r>
              <a:rPr lang="en-US" baseline="0" dirty="0" err="1"/>
              <a:t>Sum_z</a:t>
            </a:r>
            <a:r>
              <a:rPr lang="en-US" baseline="0" dirty="0"/>
              <a:t> P(Z|X,Y). </a:t>
            </a:r>
            <a:r>
              <a:rPr lang="mr-IN" baseline="0" dirty="0"/>
              <a:t>…</a:t>
            </a:r>
            <a:r>
              <a:rPr lang="en-US" baseline="0" dirty="0"/>
              <a:t> the sum will add to 1.</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49</a:t>
            </a:fld>
            <a:endParaRPr lang="en-US"/>
          </a:p>
        </p:txBody>
      </p:sp>
    </p:spTree>
    <p:extLst>
      <p:ext uri="{BB962C8B-B14F-4D97-AF65-F5344CB8AC3E}">
        <p14:creationId xmlns:p14="http://schemas.microsoft.com/office/powerpoint/2010/main" val="12210745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a:t>Here</a:t>
            </a:r>
          </a:p>
        </p:txBody>
      </p:sp>
      <p:sp>
        <p:nvSpPr>
          <p:cNvPr id="4" name="Slide Number Placeholder 3"/>
          <p:cNvSpPr>
            <a:spLocks noGrp="1"/>
          </p:cNvSpPr>
          <p:nvPr>
            <p:ph type="sldNum" sz="quarter" idx="5"/>
          </p:nvPr>
        </p:nvSpPr>
        <p:spPr/>
        <p:txBody>
          <a:bodyPr/>
          <a:lstStyle/>
          <a:p>
            <a:fld id="{CD7DE18D-B477-5540-A418-45080CBABEBE}" type="slidenum">
              <a:rPr lang="en-US" smtClean="0"/>
              <a:pPr/>
              <a:t>51</a:t>
            </a:fld>
            <a:endParaRPr lang="en-US"/>
          </a:p>
        </p:txBody>
      </p:sp>
    </p:spTree>
    <p:extLst>
      <p:ext uri="{BB962C8B-B14F-4D97-AF65-F5344CB8AC3E}">
        <p14:creationId xmlns:p14="http://schemas.microsoft.com/office/powerpoint/2010/main" val="706935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Gray</a:t>
            </a:r>
            <a:r>
              <a:rPr lang="en-US" baseline="0" dirty="0"/>
              <a:t> is observed.</a:t>
            </a:r>
          </a:p>
          <a:p>
            <a:r>
              <a:rPr lang="en-US" baseline="0" dirty="0"/>
              <a:t>CCB: Draw the active triples and inactive triples on the board.  They are useful for figuring out the examples later.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53</a:t>
            </a:fld>
            <a:endParaRPr lang="en-US"/>
          </a:p>
        </p:txBody>
      </p:sp>
    </p:spTree>
    <p:extLst>
      <p:ext uri="{BB962C8B-B14F-4D97-AF65-F5344CB8AC3E}">
        <p14:creationId xmlns:p14="http://schemas.microsoft.com/office/powerpoint/2010/main" val="19775280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All triples on ones of the</a:t>
            </a:r>
            <a:r>
              <a:rPr lang="en-US" baseline="0" dirty="0"/>
              <a:t> </a:t>
            </a:r>
            <a:r>
              <a:rPr lang="en-US" dirty="0"/>
              <a:t>paths</a:t>
            </a:r>
            <a:r>
              <a:rPr lang="en-US" baseline="0" dirty="0"/>
              <a:t> </a:t>
            </a:r>
            <a:r>
              <a:rPr lang="en-US" dirty="0"/>
              <a:t>are active</a:t>
            </a:r>
            <a:r>
              <a:rPr lang="en-US" baseline="0" dirty="0"/>
              <a:t>, then there is no guarantee of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54</a:t>
            </a:fld>
            <a:endParaRPr lang="en-US"/>
          </a:p>
        </p:txBody>
      </p:sp>
    </p:spTree>
    <p:extLst>
      <p:ext uri="{BB962C8B-B14F-4D97-AF65-F5344CB8AC3E}">
        <p14:creationId xmlns:p14="http://schemas.microsoft.com/office/powerpoint/2010/main" val="152469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a:xfrm>
            <a:off x="457200" y="720725"/>
            <a:ext cx="6400800" cy="3600450"/>
          </a:xfrm>
          <a:ln/>
        </p:spPr>
      </p:sp>
      <p:sp>
        <p:nvSpPr>
          <p:cNvPr id="624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ea typeface="ＭＳ Ｐゴシック" pitchFamily="34" charset="-128"/>
              </a:rPr>
              <a:t>T</a:t>
            </a:r>
            <a:r>
              <a:rPr lang="en-US" altLang="en-US" dirty="0">
                <a:latin typeface="Arial" pitchFamily="34" charset="0"/>
                <a:ea typeface="ＭＳ Ｐゴシック" pitchFamily="34" charset="-128"/>
              </a:rPr>
              <a:t>’</a:t>
            </a:r>
            <a:r>
              <a:rPr lang="en-US" dirty="0">
                <a:latin typeface="Arial" pitchFamily="34" charset="0"/>
                <a:ea typeface="ＭＳ Ｐゴシック" pitchFamily="34" charset="-128"/>
              </a:rPr>
              <a:t>: traffic report</a:t>
            </a:r>
          </a:p>
          <a:p>
            <a:r>
              <a:rPr lang="en-US" dirty="0">
                <a:latin typeface="Arial" pitchFamily="34" charset="0"/>
                <a:ea typeface="ＭＳ Ｐゴシック" pitchFamily="34" charset="-128"/>
              </a:rPr>
              <a:t>For two and 3,</a:t>
            </a:r>
            <a:r>
              <a:rPr lang="en-US" baseline="0" dirty="0">
                <a:latin typeface="Arial" pitchFamily="34" charset="0"/>
                <a:ea typeface="ＭＳ Ｐゴシック" pitchFamily="34" charset="-128"/>
              </a:rPr>
              <a:t> the entire path is active, so no guarantee</a:t>
            </a:r>
            <a:endParaRPr lang="en-US" dirty="0">
              <a:latin typeface="Arial" pitchFamily="34" charset="0"/>
              <a:ea typeface="ＭＳ Ｐゴシック" pitchFamily="34" charset="-128"/>
            </a:endParaRPr>
          </a:p>
        </p:txBody>
      </p:sp>
      <p:sp>
        <p:nvSpPr>
          <p:cNvPr id="624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itchFamily="34" charset="0"/>
                <a:ea typeface="ＭＳ Ｐゴシック" pitchFamily="34" charset="-128"/>
              </a:defRPr>
            </a:lvl1pPr>
            <a:lvl2pPr marL="742950" indent="-285750" defTabSz="966788" eaLnBrk="0" hangingPunct="0">
              <a:defRPr sz="2400">
                <a:solidFill>
                  <a:schemeClr val="tx1"/>
                </a:solidFill>
                <a:latin typeface="Arial" pitchFamily="34" charset="0"/>
                <a:ea typeface="ＭＳ Ｐゴシック" pitchFamily="34" charset="-128"/>
              </a:defRPr>
            </a:lvl2pPr>
            <a:lvl3pPr marL="1143000" indent="-228600" defTabSz="966788" eaLnBrk="0" hangingPunct="0">
              <a:defRPr sz="2400">
                <a:solidFill>
                  <a:schemeClr val="tx1"/>
                </a:solidFill>
                <a:latin typeface="Arial" pitchFamily="34" charset="0"/>
                <a:ea typeface="ＭＳ Ｐゴシック" pitchFamily="34" charset="-128"/>
              </a:defRPr>
            </a:lvl3pPr>
            <a:lvl4pPr marL="1600200" indent="-228600" defTabSz="966788" eaLnBrk="0" hangingPunct="0">
              <a:defRPr sz="2400">
                <a:solidFill>
                  <a:schemeClr val="tx1"/>
                </a:solidFill>
                <a:latin typeface="Arial" pitchFamily="34" charset="0"/>
                <a:ea typeface="ＭＳ Ｐゴシック" pitchFamily="34" charset="-128"/>
              </a:defRPr>
            </a:lvl4pPr>
            <a:lvl5pPr marL="2057400" indent="-228600" defTabSz="966788" eaLnBrk="0" hangingPunct="0">
              <a:defRPr sz="2400">
                <a:solidFill>
                  <a:schemeClr val="tx1"/>
                </a:solidFill>
                <a:latin typeface="Arial" pitchFamily="34" charset="0"/>
                <a:ea typeface="ＭＳ Ｐゴシック" pitchFamily="34" charset="-128"/>
              </a:defRPr>
            </a:lvl5pPr>
            <a:lvl6pPr marL="25146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966788"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75A3D32-6BA7-4A1F-917C-754422230827}" type="slidenum">
              <a:rPr lang="en-US" sz="1300"/>
              <a:pPr eaLnBrk="1" hangingPunct="1"/>
              <a:t>55</a:t>
            </a:fld>
            <a:endParaRPr lang="en-US" sz="1300"/>
          </a:p>
        </p:txBody>
      </p:sp>
    </p:spTree>
    <p:extLst>
      <p:ext uri="{BB962C8B-B14F-4D97-AF65-F5344CB8AC3E}">
        <p14:creationId xmlns:p14="http://schemas.microsoft.com/office/powerpoint/2010/main" val="797523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lvl="1">
              <a:buFont typeface="Wingdings" charset="0"/>
              <a:buChar char="§"/>
              <a:defRPr/>
            </a:pPr>
            <a:r>
              <a:rPr lang="en-US" sz="2400" dirty="0">
                <a:latin typeface="Calibri"/>
                <a:cs typeface="Calibri"/>
              </a:rPr>
              <a:t>. if all paths are inactive),</a:t>
            </a:r>
          </a:p>
          <a:p>
            <a:pPr marL="457176" lvl="1" indent="0">
              <a:buNone/>
              <a:defRPr/>
            </a:pPr>
            <a:r>
              <a:rPr lang="en-US" sz="2400" dirty="0">
                <a:latin typeface="Calibri"/>
                <a:cs typeface="Calibri"/>
              </a:rPr>
              <a:t>    then independence is guaranteed</a:t>
            </a:r>
          </a:p>
          <a:p>
            <a:endParaRPr lang="en-US" dirty="0"/>
          </a:p>
        </p:txBody>
      </p:sp>
      <p:sp>
        <p:nvSpPr>
          <p:cNvPr id="4" name="Slide Number Placeholder 3"/>
          <p:cNvSpPr>
            <a:spLocks noGrp="1"/>
          </p:cNvSpPr>
          <p:nvPr>
            <p:ph type="sldNum" sz="quarter" idx="5"/>
          </p:nvPr>
        </p:nvSpPr>
        <p:spPr/>
        <p:txBody>
          <a:bodyPr/>
          <a:lstStyle/>
          <a:p>
            <a:fld id="{CD7DE18D-B477-5540-A418-45080CBABEBE}" type="slidenum">
              <a:rPr lang="en-US" smtClean="0"/>
              <a:pPr/>
              <a:t>56</a:t>
            </a:fld>
            <a:endParaRPr lang="en-US"/>
          </a:p>
        </p:txBody>
      </p:sp>
    </p:spTree>
    <p:extLst>
      <p:ext uri="{BB962C8B-B14F-4D97-AF65-F5344CB8AC3E}">
        <p14:creationId xmlns:p14="http://schemas.microsoft.com/office/powerpoint/2010/main" val="2721253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How do we know if two variables are independent?  We can</a:t>
            </a:r>
            <a:r>
              <a:rPr lang="en-US" baseline="0" dirty="0"/>
              <a:t> test it by comparing their joint distribution to their marginal distributions. By the Product Rule we know that P(</a:t>
            </a:r>
            <a:r>
              <a:rPr lang="en-US" baseline="0" dirty="0" err="1"/>
              <a:t>x,y</a:t>
            </a:r>
            <a:r>
              <a:rPr lang="en-US" baseline="0" dirty="0"/>
              <a:t>) = P(y)*P(</a:t>
            </a:r>
            <a:r>
              <a:rPr lang="en-US" baseline="0" dirty="0" err="1"/>
              <a:t>x|y</a:t>
            </a:r>
            <a:r>
              <a:rPr lang="en-US" baseline="0" dirty="0"/>
              <a:t>) (or P(</a:t>
            </a:r>
            <a:r>
              <a:rPr lang="en-US" baseline="0" dirty="0" err="1"/>
              <a:t>x,y</a:t>
            </a:r>
            <a:r>
              <a:rPr lang="en-US" baseline="0" dirty="0"/>
              <a:t>) = P(x)*P(</a:t>
            </a:r>
            <a:r>
              <a:rPr lang="en-US" baseline="0" dirty="0" err="1"/>
              <a:t>y|x</a:t>
            </a:r>
            <a:r>
              <a:rPr lang="en-US" baseline="0" dirty="0"/>
              <a:t>))  However, if they are independent then the distribution is just P(x)*P(y).</a:t>
            </a:r>
            <a:br>
              <a:rPr lang="en-US" baseline="0" dirty="0"/>
            </a:br>
            <a:r>
              <a:rPr lang="en-US" baseline="0" dirty="0"/>
              <a:t>In addition we could also write </a:t>
            </a:r>
            <a:r>
              <a:rPr lang="en-US" baseline="0" dirty="0" err="1"/>
              <a:t>For_all</a:t>
            </a:r>
            <a:r>
              <a:rPr lang="en-US" baseline="0" dirty="0"/>
              <a:t> x, y : P(</a:t>
            </a:r>
            <a:r>
              <a:rPr lang="en-US" baseline="0" dirty="0" err="1"/>
              <a:t>y|x</a:t>
            </a:r>
            <a:r>
              <a:rPr lang="en-US" baseline="0" dirty="0"/>
              <a:t>) = P(y)</a:t>
            </a:r>
            <a:br>
              <a:rPr lang="en-US" baseline="0" dirty="0"/>
            </a:br>
            <a:br>
              <a:rPr lang="en-US" baseline="0" dirty="0"/>
            </a:br>
            <a:r>
              <a:rPr lang="en-US" baseline="0" dirty="0"/>
              <a:t>We could assume {Weather, Traffic}, {Cavity, Toothache}</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5</a:t>
            </a:fld>
            <a:endParaRPr lang="en-US"/>
          </a:p>
        </p:txBody>
      </p:sp>
    </p:spTree>
    <p:extLst>
      <p:ext uri="{BB962C8B-B14F-4D97-AF65-F5344CB8AC3E}">
        <p14:creationId xmlns:p14="http://schemas.microsoft.com/office/powerpoint/2010/main" val="780950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Answer some useful query about a probability</a:t>
            </a:r>
            <a:r>
              <a:rPr lang="en-US" baseline="0" dirty="0"/>
              <a:t> distribution.</a:t>
            </a:r>
          </a:p>
          <a:p>
            <a:endParaRPr lang="en-US" baseline="0" dirty="0"/>
          </a:p>
          <a:p>
            <a:r>
              <a:rPr lang="en-US" dirty="0"/>
              <a:t>Two</a:t>
            </a:r>
            <a:r>
              <a:rPr lang="en-US" baseline="0" dirty="0"/>
              <a:t> use cases.</a:t>
            </a:r>
          </a:p>
          <a:p>
            <a:r>
              <a:rPr lang="en-US" baseline="0" dirty="0"/>
              <a:t>1. Determine the posterior probability of some query given some evidence.</a:t>
            </a:r>
          </a:p>
          <a:p>
            <a:r>
              <a:rPr lang="en-US" dirty="0"/>
              <a:t>2. Pick</a:t>
            </a:r>
            <a:r>
              <a:rPr lang="en-US" baseline="0" dirty="0"/>
              <a:t> the most likely instantiation of the query variable given that evidence. </a:t>
            </a:r>
          </a:p>
          <a:p>
            <a:endParaRPr lang="en-US" baseline="0" dirty="0"/>
          </a:p>
          <a:p>
            <a:r>
              <a:rPr lang="en-US" baseline="0" dirty="0"/>
              <a:t>We’ll focus on the first one, but the second can be answered in a very similar way.  You’ll change summations with maxes.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62</a:t>
            </a:fld>
            <a:endParaRPr lang="en-US"/>
          </a:p>
        </p:txBody>
      </p:sp>
    </p:spTree>
    <p:extLst>
      <p:ext uri="{BB962C8B-B14F-4D97-AF65-F5344CB8AC3E}">
        <p14:creationId xmlns:p14="http://schemas.microsoft.com/office/powerpoint/2010/main" val="145910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Inference by enumeration is something that we looked at before. </a:t>
            </a:r>
          </a:p>
          <a:p>
            <a:r>
              <a:rPr lang="en-US" dirty="0"/>
              <a:t>Evidence, query and hidden</a:t>
            </a:r>
            <a:r>
              <a:rPr lang="en-US" baseline="0" dirty="0"/>
              <a:t> variables. </a:t>
            </a:r>
          </a:p>
          <a:p>
            <a:r>
              <a:rPr lang="en-US" dirty="0"/>
              <a:t>Hidden</a:t>
            </a:r>
            <a:r>
              <a:rPr lang="en-US" baseline="0" dirty="0"/>
              <a:t> variables will be summed out.  Then you’ve got the joint between the query and the evidence variables.  That’s not what we want, so we normalize over the query variable.</a:t>
            </a:r>
          </a:p>
          <a:p>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63</a:t>
            </a:fld>
            <a:endParaRPr lang="en-US"/>
          </a:p>
        </p:txBody>
      </p:sp>
    </p:spTree>
    <p:extLst>
      <p:ext uri="{BB962C8B-B14F-4D97-AF65-F5344CB8AC3E}">
        <p14:creationId xmlns:p14="http://schemas.microsoft.com/office/powerpoint/2010/main" val="883677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Query: Distribution for Burglary given +j</a:t>
            </a:r>
            <a:r>
              <a:rPr lang="en-US" baseline="0" dirty="0"/>
              <a:t> and +m</a:t>
            </a:r>
          </a:p>
          <a:p>
            <a:r>
              <a:rPr lang="en-US" baseline="0" dirty="0"/>
              <a:t>Step 1: The conditional is proportional to the joint between these variables.  We’ll re-scale by the sum of the </a:t>
            </a:r>
            <a:r>
              <a:rPr lang="en-US" baseline="0" dirty="0" err="1"/>
              <a:t>entires</a:t>
            </a:r>
            <a:r>
              <a:rPr lang="en-US" baseline="0" dirty="0"/>
              <a:t>. </a:t>
            </a:r>
            <a:endParaRPr lang="en-US" dirty="0"/>
          </a:p>
          <a:p>
            <a:r>
              <a:rPr lang="en-US" dirty="0"/>
              <a:t>Step 2:</a:t>
            </a:r>
            <a:r>
              <a:rPr lang="en-US" baseline="0" dirty="0"/>
              <a:t> Sum over the hidden variables.</a:t>
            </a:r>
          </a:p>
          <a:p>
            <a:r>
              <a:rPr lang="en-US" baseline="0" dirty="0"/>
              <a:t>Step 3: Definition of the joint distribution given the Bayes Net. </a:t>
            </a:r>
          </a:p>
          <a:p>
            <a:r>
              <a:rPr lang="en-US" baseline="0" dirty="0"/>
              <a:t>Finally, spell out the sum.</a:t>
            </a:r>
          </a:p>
          <a:p>
            <a:r>
              <a:rPr lang="en-US" baseline="0" dirty="0"/>
              <a:t>B is capital because that’s still a variable.  We’re building a table for it. </a:t>
            </a:r>
          </a:p>
          <a:p>
            <a:endParaRPr lang="en-US" baseline="0" dirty="0"/>
          </a:p>
          <a:p>
            <a:r>
              <a:rPr lang="en-US" baseline="0" dirty="0"/>
              <a:t>What’s wrong with this?  We have a nice compact rep with the BN.  But we then build this full joint in the sum.   This gets very expensive.  It’s exponential in the number of non-evidence variables.</a:t>
            </a:r>
          </a:p>
        </p:txBody>
      </p:sp>
      <p:sp>
        <p:nvSpPr>
          <p:cNvPr id="4" name="Slide Number Placeholder 3"/>
          <p:cNvSpPr>
            <a:spLocks noGrp="1"/>
          </p:cNvSpPr>
          <p:nvPr>
            <p:ph type="sldNum" sz="quarter" idx="10"/>
          </p:nvPr>
        </p:nvSpPr>
        <p:spPr/>
        <p:txBody>
          <a:bodyPr/>
          <a:lstStyle/>
          <a:p>
            <a:fld id="{6BBA52A2-6AE2-47FE-A754-A7EB9B5F06DC}" type="slidenum">
              <a:rPr lang="en-US" smtClean="0"/>
              <a:pPr/>
              <a:t>64</a:t>
            </a:fld>
            <a:endParaRPr lang="en-US"/>
          </a:p>
        </p:txBody>
      </p:sp>
    </p:spTree>
    <p:extLst>
      <p:ext uri="{BB962C8B-B14F-4D97-AF65-F5344CB8AC3E}">
        <p14:creationId xmlns:p14="http://schemas.microsoft.com/office/powerpoint/2010/main" val="1127565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Shaded = observed.</a:t>
            </a:r>
          </a:p>
          <a:p>
            <a:r>
              <a:rPr lang="en-US" dirty="0"/>
              <a:t>Non-shaded= unobserved.  13</a:t>
            </a:r>
            <a:r>
              <a:rPr lang="en-US" baseline="0" dirty="0"/>
              <a:t> of those, so 2^13 items to compute. 2^13 = </a:t>
            </a:r>
            <a:r>
              <a:rPr lang="is-IS" baseline="0" dirty="0"/>
              <a:t>8,192</a:t>
            </a:r>
            <a:r>
              <a:rPr lang="en-US" baseline="0" dirty="0"/>
              <a:t> Too big for a simple query like this.</a:t>
            </a:r>
            <a:endParaRPr lang="en-US" dirty="0"/>
          </a:p>
        </p:txBody>
      </p:sp>
      <p:sp>
        <p:nvSpPr>
          <p:cNvPr id="4" name="Slide Number Placeholder 3"/>
          <p:cNvSpPr>
            <a:spLocks noGrp="1"/>
          </p:cNvSpPr>
          <p:nvPr>
            <p:ph type="sldNum" sz="quarter" idx="10"/>
          </p:nvPr>
        </p:nvSpPr>
        <p:spPr/>
        <p:txBody>
          <a:bodyPr/>
          <a:lstStyle/>
          <a:p>
            <a:fld id="{6BBA52A2-6AE2-47FE-A754-A7EB9B5F06DC}" type="slidenum">
              <a:rPr lang="en-US" smtClean="0"/>
              <a:pPr/>
              <a:t>66</a:t>
            </a:fld>
            <a:endParaRPr lang="en-US"/>
          </a:p>
        </p:txBody>
      </p:sp>
    </p:spTree>
    <p:extLst>
      <p:ext uri="{BB962C8B-B14F-4D97-AF65-F5344CB8AC3E}">
        <p14:creationId xmlns:p14="http://schemas.microsoft.com/office/powerpoint/2010/main" val="688619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67</a:t>
            </a:fld>
            <a:endParaRPr lang="en-US"/>
          </a:p>
        </p:txBody>
      </p:sp>
    </p:spTree>
    <p:extLst>
      <p:ext uri="{BB962C8B-B14F-4D97-AF65-F5344CB8AC3E}">
        <p14:creationId xmlns:p14="http://schemas.microsoft.com/office/powerpoint/2010/main" val="20466015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Thanks!</a:t>
            </a:r>
          </a:p>
          <a:p>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68</a:t>
            </a:fld>
            <a:endParaRPr lang="en-US"/>
          </a:p>
        </p:txBody>
      </p:sp>
    </p:spTree>
    <p:extLst>
      <p:ext uri="{BB962C8B-B14F-4D97-AF65-F5344CB8AC3E}">
        <p14:creationId xmlns:p14="http://schemas.microsoft.com/office/powerpoint/2010/main" val="447344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How do can we test if two variables are independent?  We can</a:t>
            </a:r>
            <a:r>
              <a:rPr lang="en-US" baseline="0" dirty="0"/>
              <a:t> multiply their  marginal distributions together P(x)*P(y) and compare it to their joint distribution.  If one row is different, then we know that they are not independent.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6</a:t>
            </a:fld>
            <a:endParaRPr lang="en-US"/>
          </a:p>
        </p:txBody>
      </p:sp>
    </p:spTree>
    <p:extLst>
      <p:ext uri="{BB962C8B-B14F-4D97-AF65-F5344CB8AC3E}">
        <p14:creationId xmlns:p14="http://schemas.microsoft.com/office/powerpoint/2010/main" val="1565318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The joint distribution table has 2^n possible entries. That’s going to be a very large table.   But these are</a:t>
            </a:r>
            <a:r>
              <a:rPr lang="en-US" baseline="0" dirty="0"/>
              <a:t> independent, so if we just represent them with the marginal, then we have 2*n tables.  </a:t>
            </a:r>
            <a:br>
              <a:rPr lang="en-US" baseline="0" dirty="0"/>
            </a:br>
            <a:r>
              <a:rPr lang="en-US" baseline="0" dirty="0"/>
              <a:t>Full independence is a limiting assumption. Why because if we measure something about 1 variable, we cannot make inferences about any of the other variables.  But that inference is exactly what we would like to be able to do.</a:t>
            </a:r>
            <a:br>
              <a:rPr lang="en-US" baseline="0" dirty="0"/>
            </a:br>
            <a:r>
              <a:rPr lang="en-US" baseline="0" dirty="0"/>
              <a:t>Conditional independence is a weaker assumption, but we can do more with it.</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7</a:t>
            </a:fld>
            <a:endParaRPr lang="en-US"/>
          </a:p>
        </p:txBody>
      </p:sp>
    </p:spTree>
    <p:extLst>
      <p:ext uri="{BB962C8B-B14F-4D97-AF65-F5344CB8AC3E}">
        <p14:creationId xmlns:p14="http://schemas.microsoft.com/office/powerpoint/2010/main" val="54534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 name="Google Shape;5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25999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719138"/>
            <a:ext cx="6391275" cy="3595687"/>
          </a:xfrm>
        </p:spPr>
      </p:sp>
      <p:sp>
        <p:nvSpPr>
          <p:cNvPr id="3" name="Notes Placeholder 2"/>
          <p:cNvSpPr>
            <a:spLocks noGrp="1"/>
          </p:cNvSpPr>
          <p:nvPr>
            <p:ph type="body" idx="1"/>
          </p:nvPr>
        </p:nvSpPr>
        <p:spPr/>
        <p:txBody>
          <a:bodyPr/>
          <a:lstStyle/>
          <a:p>
            <a:r>
              <a:rPr lang="en-US" dirty="0"/>
              <a:t>We can say if I have a cavity</a:t>
            </a:r>
            <a:r>
              <a:rPr lang="en-US" baseline="0" dirty="0"/>
              <a:t> then the chance that the probe will detect it is independent of the fact that I have a toothache. </a:t>
            </a:r>
          </a:p>
          <a:p>
            <a:r>
              <a:rPr lang="en-US" baseline="0" dirty="0"/>
              <a:t>We say that Toothache and Detect are conditionally </a:t>
            </a:r>
            <a:r>
              <a:rPr lang="en-US" baseline="0" dirty="0" err="1"/>
              <a:t>indpendent</a:t>
            </a:r>
            <a:r>
              <a:rPr lang="en-US" baseline="0" dirty="0"/>
              <a:t> given Cavity. </a:t>
            </a:r>
            <a:endParaRPr lang="en-US" dirty="0"/>
          </a:p>
        </p:txBody>
      </p:sp>
      <p:sp>
        <p:nvSpPr>
          <p:cNvPr id="4" name="Slide Number Placeholder 3"/>
          <p:cNvSpPr>
            <a:spLocks noGrp="1"/>
          </p:cNvSpPr>
          <p:nvPr>
            <p:ph type="sldNum" sz="quarter" idx="10"/>
          </p:nvPr>
        </p:nvSpPr>
        <p:spPr/>
        <p:txBody>
          <a:bodyPr/>
          <a:lstStyle/>
          <a:p>
            <a:fld id="{CD7DE18D-B477-5540-A418-45080CBABEBE}" type="slidenum">
              <a:rPr lang="en-US" smtClean="0"/>
              <a:pPr/>
              <a:t>9</a:t>
            </a:fld>
            <a:endParaRPr lang="en-US"/>
          </a:p>
        </p:txBody>
      </p:sp>
    </p:spTree>
    <p:extLst>
      <p:ext uri="{BB962C8B-B14F-4D97-AF65-F5344CB8AC3E}">
        <p14:creationId xmlns:p14="http://schemas.microsoft.com/office/powerpoint/2010/main" val="421818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fld id="{E980E11D-7034-644F-ACDF-0961FF42984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13B7AE3-A7DC-6F48-B5B2-E849EC185D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7B3582B-6514-F64F-B98B-15EDDDED28F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5"/>
        <p:cNvGrpSpPr/>
        <p:nvPr/>
      </p:nvGrpSpPr>
      <p:grpSpPr>
        <a:xfrm>
          <a:off x="0" y="0"/>
          <a:ext cx="0" cy="0"/>
          <a:chOff x="0" y="0"/>
          <a:chExt cx="0" cy="0"/>
        </a:xfrm>
      </p:grpSpPr>
      <p:sp>
        <p:nvSpPr>
          <p:cNvPr id="16" name="Google Shape;16;p11"/>
          <p:cNvSpPr/>
          <p:nvPr/>
        </p:nvSpPr>
        <p:spPr>
          <a:xfrm>
            <a:off x="799850" y="852000"/>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1"/>
          <p:cNvSpPr txBox="1"/>
          <p:nvPr/>
        </p:nvSpPr>
        <p:spPr>
          <a:xfrm>
            <a:off x="900898" y="952423"/>
            <a:ext cx="38823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4210/5210: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sp>
        <p:nvSpPr>
          <p:cNvPr id="18" name="Google Shape;18;p11"/>
          <p:cNvSpPr txBox="1"/>
          <p:nvPr/>
        </p:nvSpPr>
        <p:spPr>
          <a:xfrm>
            <a:off x="723650" y="4682587"/>
            <a:ext cx="6758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Professor Chris Callison-Burch</a:t>
            </a:r>
            <a:endParaRPr sz="1400" b="0" i="0" u="none" strike="noStrike" cap="none">
              <a:solidFill>
                <a:srgbClr val="000000"/>
              </a:solidFill>
              <a:latin typeface="Open Sans"/>
              <a:ea typeface="Open Sans"/>
              <a:cs typeface="Open Sans"/>
              <a:sym typeface="Open Sans"/>
            </a:endParaRPr>
          </a:p>
        </p:txBody>
      </p:sp>
      <p:pic>
        <p:nvPicPr>
          <p:cNvPr id="19" name="Google Shape;19;p11"/>
          <p:cNvPicPr preferRelativeResize="0"/>
          <p:nvPr/>
        </p:nvPicPr>
        <p:blipFill rotWithShape="1">
          <a:blip r:embed="rId2">
            <a:alphaModFix/>
          </a:blip>
          <a:srcRect l="11767" t="230" r="30886" b="-230"/>
          <a:stretch/>
        </p:blipFill>
        <p:spPr>
          <a:xfrm>
            <a:off x="6520550" y="0"/>
            <a:ext cx="5671450" cy="6591625"/>
          </a:xfrm>
          <a:prstGeom prst="rect">
            <a:avLst/>
          </a:prstGeom>
          <a:noFill/>
          <a:ln>
            <a:noFill/>
          </a:ln>
        </p:spPr>
      </p:pic>
      <p:sp>
        <p:nvSpPr>
          <p:cNvPr id="20" name="Google Shape;20;p11"/>
          <p:cNvSpPr/>
          <p:nvPr/>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 name="Google Shape;21;p11"/>
          <p:cNvPicPr preferRelativeResize="0"/>
          <p:nvPr/>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22" name="Google Shape;22;p11"/>
          <p:cNvPicPr preferRelativeResize="0"/>
          <p:nvPr/>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350862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28E58B9-5DCE-C749-A388-A65B9B24CF0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79A45FB-0697-A64A-9D51-5116823B58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18DD655-17A6-EB4F-8BC4-1ED74EF1A5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302B5484-33E2-FE4D-B1E3-75D9311FF3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D8AEBA02-6DF4-4F48-8623-473B1E1CF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12FF0988-FE3D-BD44-95D6-6939512C4D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1C8A888-4110-E642-8E4A-93BA40A9C48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FB8A1A2-B5DF-3D40-8B8B-515E22E761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fld id="{5A20CE7E-3045-584A-B330-59BDFC9F300C}" type="slidenum">
              <a:rPr lang="en-US" smtClean="0"/>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xml"/><Relationship Id="rId7" Type="http://schemas.openxmlformats.org/officeDocument/2006/relationships/image" Target="../media/image19.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15.xml"/><Relationship Id="rId7" Type="http://schemas.openxmlformats.org/officeDocument/2006/relationships/notesSlide" Target="../notesSlides/notesSlide13.xml"/><Relationship Id="rId12" Type="http://schemas.openxmlformats.org/officeDocument/2006/relationships/image" Target="../media/image2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26.png"/><Relationship Id="rId5" Type="http://schemas.openxmlformats.org/officeDocument/2006/relationships/tags" Target="../tags/tag17.xml"/><Relationship Id="rId10" Type="http://schemas.openxmlformats.org/officeDocument/2006/relationships/image" Target="../media/image25.png"/><Relationship Id="rId4" Type="http://schemas.openxmlformats.org/officeDocument/2006/relationships/tags" Target="../tags/tag16.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5.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38.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3.xml"/><Relationship Id="rId7" Type="http://schemas.openxmlformats.org/officeDocument/2006/relationships/image" Target="../media/image3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27.xml"/><Relationship Id="rId5" Type="http://schemas.openxmlformats.org/officeDocument/2006/relationships/slideLayout" Target="../slideLayouts/slideLayout2.xml"/><Relationship Id="rId10" Type="http://schemas.openxmlformats.org/officeDocument/2006/relationships/image" Target="../media/image42.png"/><Relationship Id="rId4" Type="http://schemas.openxmlformats.org/officeDocument/2006/relationships/tags" Target="../tags/tag24.xml"/><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46.png"/><Relationship Id="rId5" Type="http://schemas.openxmlformats.org/officeDocument/2006/relationships/notesSlide" Target="../notesSlides/notesSlide31.xml"/><Relationship Id="rId10" Type="http://schemas.openxmlformats.org/officeDocument/2006/relationships/image" Target="../media/image49.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4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4.xml"/><Relationship Id="rId7" Type="http://schemas.openxmlformats.org/officeDocument/2006/relationships/image" Target="../media/image22.png"/><Relationship Id="rId12" Type="http://schemas.openxmlformats.org/officeDocument/2006/relationships/image" Target="../media/image5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36.xml"/><Relationship Id="rId10" Type="http://schemas.openxmlformats.org/officeDocument/2006/relationships/image" Target="../media/image56.png"/><Relationship Id="rId4" Type="http://schemas.openxmlformats.org/officeDocument/2006/relationships/tags" Target="../tags/tag35.xml"/><Relationship Id="rId9"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40.xml"/><Relationship Id="rId7" Type="http://schemas.openxmlformats.org/officeDocument/2006/relationships/image" Target="../media/image62.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42.xml"/><Relationship Id="rId11" Type="http://schemas.openxmlformats.org/officeDocument/2006/relationships/image" Target="../media/image66.png"/><Relationship Id="rId5" Type="http://schemas.openxmlformats.org/officeDocument/2006/relationships/slideLayout" Target="../slideLayouts/slideLayout2.xml"/><Relationship Id="rId10" Type="http://schemas.openxmlformats.org/officeDocument/2006/relationships/image" Target="../media/image65.png"/><Relationship Id="rId4" Type="http://schemas.openxmlformats.org/officeDocument/2006/relationships/tags" Target="../tags/tag41.xml"/><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68.png"/><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5.xml"/><Relationship Id="rId7" Type="http://schemas.openxmlformats.org/officeDocument/2006/relationships/image" Target="../media/image6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64.png"/><Relationship Id="rId5" Type="http://schemas.openxmlformats.org/officeDocument/2006/relationships/slideLayout" Target="../slideLayouts/slideLayout2.xml"/><Relationship Id="rId10" Type="http://schemas.openxmlformats.org/officeDocument/2006/relationships/image" Target="../media/image68.png"/><Relationship Id="rId4" Type="http://schemas.openxmlformats.org/officeDocument/2006/relationships/tags" Target="../tags/tag46.xml"/><Relationship Id="rId9"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4.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51.xml"/><Relationship Id="rId7" Type="http://schemas.openxmlformats.org/officeDocument/2006/relationships/image" Target="../media/image80.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79.png"/><Relationship Id="rId5" Type="http://schemas.openxmlformats.org/officeDocument/2006/relationships/notesSlide" Target="../notesSlides/notesSlide48.xml"/><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tags" Target="../tags/tag54.xml"/><Relationship Id="rId7" Type="http://schemas.openxmlformats.org/officeDocument/2006/relationships/notesSlide" Target="../notesSlides/notesSlide49.xml"/><Relationship Id="rId12" Type="http://schemas.openxmlformats.org/officeDocument/2006/relationships/image" Target="../media/image8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86.png"/><Relationship Id="rId5" Type="http://schemas.openxmlformats.org/officeDocument/2006/relationships/tags" Target="../tags/tag56.xml"/><Relationship Id="rId10" Type="http://schemas.openxmlformats.org/officeDocument/2006/relationships/image" Target="../media/image85.png"/><Relationship Id="rId4" Type="http://schemas.openxmlformats.org/officeDocument/2006/relationships/tags" Target="../tags/tag55.xml"/><Relationship Id="rId9"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8.xml"/><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64.xml"/><Relationship Id="rId21" Type="http://schemas.openxmlformats.org/officeDocument/2006/relationships/image" Target="../media/image107.png"/><Relationship Id="rId7" Type="http://schemas.openxmlformats.org/officeDocument/2006/relationships/tags" Target="../tags/tag68.xml"/><Relationship Id="rId12" Type="http://schemas.openxmlformats.org/officeDocument/2006/relationships/notesSlide" Target="../notesSlides/notesSlide51.xml"/><Relationship Id="rId17" Type="http://schemas.openxmlformats.org/officeDocument/2006/relationships/image" Target="../media/image103.png"/><Relationship Id="rId2" Type="http://schemas.openxmlformats.org/officeDocument/2006/relationships/tags" Target="../tags/tag6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24" Type="http://schemas.openxmlformats.org/officeDocument/2006/relationships/image" Target="../media/image110.emf"/><Relationship Id="rId5" Type="http://schemas.openxmlformats.org/officeDocument/2006/relationships/tags" Target="../tags/tag66.xml"/><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tags" Target="../tags/tag71.xml"/><Relationship Id="rId19" Type="http://schemas.openxmlformats.org/officeDocument/2006/relationships/image" Target="../media/image10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image" Target="../media/image100.png"/><Relationship Id="rId22"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6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7.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r>
              <a:rPr lang="en-US" sz="2400" dirty="0">
                <a:latin typeface="Calibri"/>
                <a:cs typeface="Calibri"/>
              </a:rPr>
              <a:t>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220088" y="1470157"/>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dirty="0"/>
              <a:t>Bayes’ Nets</a:t>
            </a:r>
            <a:endParaRPr lang="en-US" sz="2800" kern="0" dirty="0"/>
          </a:p>
        </p:txBody>
      </p:sp>
      <p:sp>
        <p:nvSpPr>
          <p:cNvPr id="9" name="TextBox 8"/>
          <p:cNvSpPr txBox="1"/>
          <p:nvPr/>
        </p:nvSpPr>
        <p:spPr>
          <a:xfrm>
            <a:off x="1108292" y="3271722"/>
            <a:ext cx="5614992" cy="1200329"/>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Chapter 13 “Probabilistic Reasoning” (Sections 13.1, 13.2 </a:t>
            </a:r>
            <a:r>
              <a:rPr lang="en-US" sz="2400">
                <a:solidFill>
                  <a:srgbClr val="FF0000"/>
                </a:solidFill>
              </a:rPr>
              <a:t>and 13.3)</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372A344E-D373-C94A-9734-A3A887639F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15811" name="Rectangle 3"/>
          <p:cNvSpPr>
            <a:spLocks noGrp="1" noChangeArrowheads="1"/>
          </p:cNvSpPr>
          <p:nvPr>
            <p:ph idx="1"/>
          </p:nvPr>
        </p:nvSpPr>
        <p:spPr>
          <a:xfrm>
            <a:off x="2103438" y="1524000"/>
            <a:ext cx="8229600" cy="4953000"/>
          </a:xfrm>
        </p:spPr>
        <p:txBody>
          <a:bodyPr/>
          <a:lstStyle/>
          <a:p>
            <a:pPr eaLnBrk="1" hangingPunct="1">
              <a:lnSpc>
                <a:spcPct val="80000"/>
              </a:lnSpc>
            </a:pPr>
            <a:r>
              <a:rPr lang="en-US" sz="2400" dirty="0">
                <a:latin typeface="Calibri"/>
                <a:cs typeface="Calibri"/>
              </a:rPr>
              <a:t>Unconditional (absolute) independence very rare, and it doesn’t help us make inferences about other variables.</a:t>
            </a:r>
          </a:p>
          <a:p>
            <a:pPr eaLnBrk="1" hangingPunct="1">
              <a:lnSpc>
                <a:spcPct val="80000"/>
              </a:lnSpc>
            </a:pPr>
            <a:endParaRPr lang="en-US" sz="2400" dirty="0">
              <a:latin typeface="Calibri"/>
              <a:cs typeface="Calibri"/>
            </a:endParaRPr>
          </a:p>
          <a:p>
            <a:pPr eaLnBrk="1" hangingPunct="1">
              <a:lnSpc>
                <a:spcPct val="80000"/>
              </a:lnSpc>
            </a:pPr>
            <a:r>
              <a:rPr lang="en-US" sz="2400" i="1" dirty="0">
                <a:latin typeface="Calibri"/>
                <a:cs typeface="Calibri"/>
              </a:rPr>
              <a:t>Conditional independence</a:t>
            </a:r>
            <a:r>
              <a:rPr lang="en-US" sz="2400" dirty="0">
                <a:latin typeface="Calibri"/>
                <a:cs typeface="Calibri"/>
              </a:rPr>
              <a:t> is our most basic and robust form of knowledge about uncertain environments.</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X is conditionally independent of Y given Z</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rPr>
              <a:t>      if and only if:</a:t>
            </a:r>
          </a:p>
          <a:p>
            <a:pPr marL="0" indent="0" eaLnBrk="1" hangingPunct="1">
              <a:lnSpc>
                <a:spcPct val="80000"/>
              </a:lnSpc>
              <a:buNone/>
            </a:pP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or, equivalently, if and only if</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3124200" y="4800600"/>
            <a:ext cx="4841875" cy="31382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9448800" y="3632537"/>
            <a:ext cx="1401762"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3200400" y="5943600"/>
            <a:ext cx="3884613" cy="31375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8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8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8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Traffic</a:t>
            </a:r>
          </a:p>
          <a:p>
            <a:pPr lvl="1" eaLnBrk="1" hangingPunct="1">
              <a:lnSpc>
                <a:spcPct val="80000"/>
              </a:lnSpc>
            </a:pPr>
            <a:r>
              <a:rPr lang="en-US" sz="2000" dirty="0">
                <a:latin typeface="Calibri"/>
                <a:cs typeface="Calibri"/>
              </a:rPr>
              <a:t>Umbrella</a:t>
            </a:r>
          </a:p>
          <a:p>
            <a:pPr lvl="1" eaLnBrk="1" hangingPunct="1">
              <a:lnSpc>
                <a:spcPct val="80000"/>
              </a:lnSpc>
            </a:pPr>
            <a:r>
              <a:rPr lang="en-US" sz="2000" dirty="0">
                <a:latin typeface="Calibri"/>
                <a:cs typeface="Calibri"/>
              </a:rPr>
              <a:t>Raining</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733800"/>
            <a:ext cx="5714999" cy="2963141"/>
          </a:xfrm>
          <a:prstGeom prst="rect">
            <a:avLst/>
          </a:prstGeom>
        </p:spPr>
      </p:pic>
    </p:spTree>
    <p:extLst>
      <p:ext uri="{BB962C8B-B14F-4D97-AF65-F5344CB8AC3E}">
        <p14:creationId xmlns:p14="http://schemas.microsoft.com/office/powerpoint/2010/main" val="1288810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a:latin typeface="Calibri"/>
                <a:cs typeface="Calibri"/>
              </a:rPr>
              <a:t>Conditional Independence</a:t>
            </a:r>
          </a:p>
        </p:txBody>
      </p:sp>
      <p:sp>
        <p:nvSpPr>
          <p:cNvPr id="1015811" name="Rectangle 3"/>
          <p:cNvSpPr>
            <a:spLocks noGrp="1" noChangeArrowheads="1"/>
          </p:cNvSpPr>
          <p:nvPr>
            <p:ph idx="1"/>
          </p:nvPr>
        </p:nvSpPr>
        <p:spPr>
          <a:xfrm>
            <a:off x="2286000" y="1447800"/>
            <a:ext cx="8229600" cy="5105400"/>
          </a:xfrm>
        </p:spPr>
        <p:txBody>
          <a:bodyPr/>
          <a:lstStyle/>
          <a:p>
            <a:pPr eaLnBrk="1" hangingPunct="1">
              <a:lnSpc>
                <a:spcPct val="80000"/>
              </a:lnSpc>
            </a:pPr>
            <a:r>
              <a:rPr lang="en-US" sz="2400" dirty="0">
                <a:latin typeface="Calibri"/>
                <a:cs typeface="Calibri"/>
              </a:rPr>
              <a:t>What about this domain:</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Fire</a:t>
            </a:r>
          </a:p>
          <a:p>
            <a:pPr lvl="1" eaLnBrk="1" hangingPunct="1">
              <a:lnSpc>
                <a:spcPct val="80000"/>
              </a:lnSpc>
            </a:pPr>
            <a:r>
              <a:rPr lang="en-US" sz="2000" dirty="0">
                <a:latin typeface="Calibri"/>
                <a:cs typeface="Calibri"/>
              </a:rPr>
              <a:t>Smoke</a:t>
            </a:r>
          </a:p>
          <a:p>
            <a:pPr lvl="1" eaLnBrk="1" hangingPunct="1">
              <a:lnSpc>
                <a:spcPct val="80000"/>
              </a:lnSpc>
            </a:pPr>
            <a:r>
              <a:rPr lang="en-US" sz="2000" dirty="0">
                <a:latin typeface="Calibri"/>
                <a:cs typeface="Calibri"/>
              </a:rPr>
              <a:t>Alarm</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3701" y="1371600"/>
            <a:ext cx="3352797" cy="2202731"/>
          </a:xfrm>
          <a:prstGeom prst="rect">
            <a:avLst/>
          </a:prstGeom>
        </p:spPr>
      </p:pic>
    </p:spTree>
    <p:extLst>
      <p:ext uri="{BB962C8B-B14F-4D97-AF65-F5344CB8AC3E}">
        <p14:creationId xmlns:p14="http://schemas.microsoft.com/office/powerpoint/2010/main" val="418709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latin typeface="Calibri"/>
                <a:cs typeface="Calibri"/>
              </a:rPr>
              <a:t>Conditional Independence and the Chain Rule</a:t>
            </a:r>
          </a:p>
        </p:txBody>
      </p:sp>
      <p:sp>
        <p:nvSpPr>
          <p:cNvPr id="1039363" name="Rectangle 3"/>
          <p:cNvSpPr>
            <a:spLocks noGrp="1" noChangeArrowheads="1"/>
          </p:cNvSpPr>
          <p:nvPr>
            <p:ph idx="1"/>
          </p:nvPr>
        </p:nvSpPr>
        <p:spPr>
          <a:xfrm>
            <a:off x="341313" y="1524000"/>
            <a:ext cx="11469687" cy="5029200"/>
          </a:xfrm>
        </p:spPr>
        <p:txBody>
          <a:bodyPr/>
          <a:lstStyle/>
          <a:p>
            <a:pPr eaLnBrk="1" hangingPunct="1">
              <a:lnSpc>
                <a:spcPct val="80000"/>
              </a:lnSpc>
            </a:pPr>
            <a:r>
              <a:rPr lang="en-US" sz="2400" dirty="0">
                <a:latin typeface="Calibri"/>
                <a:cs typeface="Calibri"/>
              </a:rPr>
              <a:t>Chain rule: </a:t>
            </a:r>
          </a:p>
          <a:p>
            <a:pPr eaLnBrk="1" hangingPunct="1">
              <a:lnSpc>
                <a:spcPct val="80000"/>
              </a:lnSpc>
            </a:pPr>
            <a:endParaRPr lang="en-US" sz="2400" dirty="0">
              <a:latin typeface="Calibri"/>
              <a:cs typeface="Calibri"/>
            </a:endParaRPr>
          </a:p>
          <a:p>
            <a:pPr lvl="6">
              <a:lnSpc>
                <a:spcPct val="80000"/>
              </a:lnSpc>
            </a:pPr>
            <a:endParaRPr lang="en-US" sz="1200" dirty="0">
              <a:latin typeface="Calibri"/>
              <a:cs typeface="Calibri"/>
            </a:endParaRPr>
          </a:p>
          <a:p>
            <a:pPr eaLnBrk="1" hangingPunct="1">
              <a:lnSpc>
                <a:spcPct val="80000"/>
              </a:lnSpc>
            </a:pPr>
            <a:r>
              <a:rPr lang="en-US" sz="2400" dirty="0">
                <a:latin typeface="Calibri"/>
                <a:cs typeface="Calibri"/>
              </a:rPr>
              <a:t>Trivial decomposition:</a:t>
            </a:r>
          </a:p>
          <a:p>
            <a:pPr lvl="6">
              <a:lnSpc>
                <a:spcPct val="80000"/>
              </a:lnSpc>
            </a:pPr>
            <a:endParaRPr lang="en-US" sz="12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3">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eaLnBrk="1" hangingPunct="1">
              <a:lnSpc>
                <a:spcPct val="80000"/>
              </a:lnSpc>
            </a:pPr>
            <a:r>
              <a:rPr lang="en-US" sz="2400" dirty="0">
                <a:latin typeface="Calibri"/>
                <a:cs typeface="Calibri"/>
              </a:rPr>
              <a:t>With assumption of conditional independence:</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nets / graphical models help us express conditional independence assumptions</a:t>
            </a:r>
          </a:p>
          <a:p>
            <a:pPr eaLnBrk="1" hangingPunct="1">
              <a:lnSpc>
                <a:spcPct val="80000"/>
              </a:lnSpc>
            </a:pPr>
            <a:endParaRPr lang="en-US" sz="2400" dirty="0">
              <a:latin typeface="Calibri"/>
              <a:cs typeface="Calibri"/>
            </a:endParaRPr>
          </a:p>
        </p:txBody>
      </p:sp>
      <p:pic>
        <p:nvPicPr>
          <p:cNvPr id="10" name="Picture 9" descr="txp_fig.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bwMode="auto">
          <a:xfrm>
            <a:off x="914400" y="3505200"/>
            <a:ext cx="7094537" cy="307186"/>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9" name="Picture 8" descr="txp_fig.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304800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609600" y="4654210"/>
            <a:ext cx="4183062" cy="29879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2" name="Picture 11"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914400" y="5105400"/>
            <a:ext cx="6035675" cy="30990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8" name="Picture 7" descr="txp_fig.png"/>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bwMode="auto">
          <a:xfrm>
            <a:off x="3276600" y="1600200"/>
            <a:ext cx="7162800" cy="302460"/>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3400" y="2438400"/>
            <a:ext cx="3918800" cy="20318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9363">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393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Nets: Big Picture</a:t>
            </a:r>
          </a:p>
        </p:txBody>
      </p:sp>
      <p:sp>
        <p:nvSpPr>
          <p:cNvPr id="14339" name="Rectangle 3"/>
          <p:cNvSpPr>
            <a:spLocks noGrp="1" noChangeArrowheads="1"/>
          </p:cNvSpPr>
          <p:nvPr>
            <p:ph idx="1"/>
          </p:nvPr>
        </p:nvSpPr>
        <p:spPr>
          <a:xfrm>
            <a:off x="406400" y="1397001"/>
            <a:ext cx="7137400" cy="4729164"/>
          </a:xfrm>
        </p:spPr>
        <p:txBody>
          <a:bodyPr/>
          <a:lstStyle/>
          <a:p>
            <a:pPr eaLnBrk="1" hangingPunct="1">
              <a:lnSpc>
                <a:spcPct val="80000"/>
              </a:lnSpc>
            </a:pPr>
            <a:r>
              <a:rPr lang="en-US" sz="2400" dirty="0">
                <a:latin typeface="Calibri"/>
                <a:cs typeface="Calibri"/>
              </a:rPr>
              <a:t>Two problems with using full joint distribution tables as our probabilistic models:</a:t>
            </a:r>
          </a:p>
          <a:p>
            <a:pPr lvl="1" eaLnBrk="1" hangingPunct="1">
              <a:lnSpc>
                <a:spcPct val="80000"/>
              </a:lnSpc>
            </a:pPr>
            <a:r>
              <a:rPr lang="en-US" sz="2000" dirty="0">
                <a:latin typeface="Calibri"/>
                <a:cs typeface="Calibri"/>
              </a:rPr>
              <a:t>Unless there are only a few variables, the joint is WAY too big to represent explicitly</a:t>
            </a:r>
          </a:p>
          <a:p>
            <a:pPr lvl="1" eaLnBrk="1" hangingPunct="1">
              <a:lnSpc>
                <a:spcPct val="80000"/>
              </a:lnSpc>
            </a:pPr>
            <a:r>
              <a:rPr lang="en-US" sz="2000" dirty="0">
                <a:latin typeface="Calibri"/>
                <a:cs typeface="Calibri"/>
              </a:rPr>
              <a:t>Hard to learn (estimate) anything empirically about more than a few variables at a time</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Bayes</a:t>
            </a:r>
            <a:r>
              <a:rPr lang="ja-JP" altLang="en-US" sz="2400" dirty="0">
                <a:solidFill>
                  <a:srgbClr val="CC0000"/>
                </a:solidFill>
                <a:latin typeface="Calibri"/>
                <a:cs typeface="Calibri"/>
              </a:rPr>
              <a:t>’</a:t>
            </a:r>
            <a:r>
              <a:rPr lang="en-US" sz="2400" dirty="0">
                <a:solidFill>
                  <a:srgbClr val="CC0000"/>
                </a:solidFill>
                <a:latin typeface="Calibri"/>
                <a:cs typeface="Calibri"/>
              </a:rPr>
              <a:t> nets: </a:t>
            </a:r>
            <a:r>
              <a:rPr lang="en-US" sz="2400" dirty="0">
                <a:latin typeface="Calibri"/>
                <a:cs typeface="Calibri"/>
              </a:rPr>
              <a:t>a technique for describing complex joint distributions (models) using simple, local distributions (conditional probabilities)</a:t>
            </a:r>
          </a:p>
          <a:p>
            <a:pPr lvl="1" eaLnBrk="1" hangingPunct="1">
              <a:lnSpc>
                <a:spcPct val="80000"/>
              </a:lnSpc>
            </a:pPr>
            <a:r>
              <a:rPr lang="en-US" sz="2000" dirty="0">
                <a:latin typeface="Calibri"/>
                <a:cs typeface="Calibri"/>
              </a:rPr>
              <a:t>More properly called</a:t>
            </a:r>
            <a:r>
              <a:rPr lang="en-US" sz="2000" dirty="0">
                <a:solidFill>
                  <a:srgbClr val="CC0000"/>
                </a:solidFill>
                <a:latin typeface="Calibri"/>
                <a:cs typeface="Calibri"/>
              </a:rPr>
              <a:t> graphical models</a:t>
            </a:r>
            <a:endParaRPr lang="en-US" sz="2000" dirty="0">
              <a:latin typeface="Calibri"/>
              <a:cs typeface="Calibri"/>
            </a:endParaRPr>
          </a:p>
          <a:p>
            <a:pPr lvl="1" eaLnBrk="1" hangingPunct="1">
              <a:lnSpc>
                <a:spcPct val="80000"/>
              </a:lnSpc>
            </a:pPr>
            <a:r>
              <a:rPr lang="en-US" sz="2000" dirty="0">
                <a:latin typeface="Calibri"/>
                <a:cs typeface="Calibri"/>
              </a:rPr>
              <a:t>We describe how variables locally interact</a:t>
            </a:r>
          </a:p>
          <a:p>
            <a:pPr lvl="1" eaLnBrk="1" hangingPunct="1">
              <a:lnSpc>
                <a:spcPct val="80000"/>
              </a:lnSpc>
            </a:pPr>
            <a:r>
              <a:rPr lang="en-US" sz="2000" dirty="0">
                <a:latin typeface="Calibri"/>
                <a:cs typeface="Calibri"/>
              </a:rPr>
              <a:t>Local interactions chain together to give global, indirect interactions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3724" y="3581400"/>
            <a:ext cx="4182456" cy="3047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4800" y="1447800"/>
            <a:ext cx="4115264" cy="1860625"/>
          </a:xfrm>
          <a:prstGeom prst="rect">
            <a:avLst/>
          </a:prstGeom>
        </p:spPr>
      </p:pic>
    </p:spTree>
    <p:extLst>
      <p:ext uri="{BB962C8B-B14F-4D97-AF65-F5344CB8AC3E}">
        <p14:creationId xmlns:p14="http://schemas.microsoft.com/office/powerpoint/2010/main" val="33592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3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Examples and Notation</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959655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latin typeface="Calibri"/>
                <a:cs typeface="Calibri"/>
              </a:rPr>
              <a:t>Example Bayes</a:t>
            </a:r>
            <a:r>
              <a:rPr lang="ja-JP" altLang="en-US" dirty="0">
                <a:latin typeface="Calibri"/>
                <a:cs typeface="Calibri"/>
              </a:rPr>
              <a:t>’</a:t>
            </a:r>
            <a:r>
              <a:rPr lang="en-US" dirty="0">
                <a:latin typeface="Calibri"/>
                <a:cs typeface="Calibri"/>
              </a:rPr>
              <a:t> Net: Insurance</a:t>
            </a:r>
          </a:p>
        </p:txBody>
      </p:sp>
      <p:pic>
        <p:nvPicPr>
          <p:cNvPr id="15364"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9400" y="1295400"/>
            <a:ext cx="7497763" cy="4957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Example Bayes</a:t>
            </a:r>
            <a:r>
              <a:rPr lang="ja-JP" altLang="en-US" dirty="0">
                <a:latin typeface="Calibri"/>
                <a:cs typeface="Calibri"/>
              </a:rPr>
              <a:t>’</a:t>
            </a:r>
            <a:r>
              <a:rPr lang="en-US" dirty="0">
                <a:latin typeface="Calibri"/>
                <a:cs typeface="Calibri"/>
              </a:rPr>
              <a:t> Net: Car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447800"/>
            <a:ext cx="8509000" cy="478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Calibri"/>
                <a:cs typeface="Calibri"/>
              </a:rPr>
              <a:t>Graphical Model Notation</a:t>
            </a:r>
          </a:p>
        </p:txBody>
      </p:sp>
      <p:sp>
        <p:nvSpPr>
          <p:cNvPr id="17411" name="Rectangle 3"/>
          <p:cNvSpPr>
            <a:spLocks noGrp="1" noChangeArrowheads="1"/>
          </p:cNvSpPr>
          <p:nvPr>
            <p:ph idx="1"/>
          </p:nvPr>
        </p:nvSpPr>
        <p:spPr>
          <a:xfrm>
            <a:off x="152400" y="1371600"/>
            <a:ext cx="5638800" cy="4876800"/>
          </a:xfrm>
        </p:spPr>
        <p:txBody>
          <a:bodyPr/>
          <a:lstStyle/>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Nodes: variables (with domains)</a:t>
            </a:r>
          </a:p>
          <a:p>
            <a:pPr lvl="1" eaLnBrk="1" hangingPunct="1">
              <a:lnSpc>
                <a:spcPct val="80000"/>
              </a:lnSpc>
            </a:pPr>
            <a:r>
              <a:rPr lang="en-US" sz="2000" dirty="0">
                <a:latin typeface="Calibri"/>
                <a:cs typeface="Calibri"/>
              </a:rPr>
              <a:t>Can be assigned (observed) or unassigned (unobserved)</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Arcs: interactions</a:t>
            </a:r>
          </a:p>
          <a:p>
            <a:pPr lvl="1" eaLnBrk="1" hangingPunct="1">
              <a:lnSpc>
                <a:spcPct val="80000"/>
              </a:lnSpc>
            </a:pPr>
            <a:r>
              <a:rPr lang="en-US" sz="2000" dirty="0">
                <a:latin typeface="Calibri"/>
                <a:cs typeface="Calibri"/>
              </a:rPr>
              <a:t>Indicate </a:t>
            </a:r>
            <a:r>
              <a:rPr lang="ja-JP" altLang="en-US" sz="2000" dirty="0">
                <a:latin typeface="Calibri"/>
                <a:cs typeface="Calibri"/>
              </a:rPr>
              <a:t>“</a:t>
            </a:r>
            <a:r>
              <a:rPr lang="en-US" sz="2000" dirty="0">
                <a:latin typeface="Calibri"/>
                <a:cs typeface="Calibri"/>
              </a:rPr>
              <a:t>direct influence</a:t>
            </a:r>
            <a:r>
              <a:rPr lang="ja-JP" altLang="en-US" sz="2000" dirty="0">
                <a:latin typeface="Calibri"/>
                <a:cs typeface="Calibri"/>
              </a:rPr>
              <a:t>”</a:t>
            </a:r>
            <a:r>
              <a:rPr lang="en-US" sz="2000" dirty="0">
                <a:latin typeface="Calibri"/>
                <a:cs typeface="Calibri"/>
              </a:rPr>
              <a:t> between variables</a:t>
            </a:r>
          </a:p>
          <a:p>
            <a:pPr lvl="1" eaLnBrk="1" hangingPunct="1">
              <a:lnSpc>
                <a:spcPct val="80000"/>
              </a:lnSpc>
            </a:pPr>
            <a:r>
              <a:rPr lang="en-US" sz="2000" dirty="0">
                <a:latin typeface="Calibri"/>
                <a:cs typeface="Calibri"/>
              </a:rPr>
              <a:t>Formally: encode conditional independence (more later)</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For now: imagine that arrows mean direct causation (in general, they don</a:t>
            </a:r>
            <a:r>
              <a:rPr lang="ja-JP" altLang="en-US" sz="2400" dirty="0">
                <a:latin typeface="Calibri"/>
                <a:cs typeface="Calibri"/>
              </a:rPr>
              <a:t>’</a:t>
            </a:r>
            <a:r>
              <a:rPr lang="en-US" sz="2400" dirty="0">
                <a:latin typeface="Calibri"/>
                <a:cs typeface="Calibri"/>
              </a:rPr>
              <a:t>t!)</a:t>
            </a:r>
          </a:p>
          <a:p>
            <a:pPr eaLnBrk="1" hangingPunct="1">
              <a:lnSpc>
                <a:spcPct val="80000"/>
              </a:lnSpc>
            </a:pPr>
            <a:endParaRPr lang="en-US" sz="2400" dirty="0">
              <a:latin typeface="Calibri"/>
              <a:cs typeface="Calibri"/>
            </a:endParaRPr>
          </a:p>
        </p:txBody>
      </p:sp>
      <p:pic>
        <p:nvPicPr>
          <p:cNvPr id="1741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r="61858" b="49960"/>
          <a:stretch>
            <a:fillRect/>
          </a:stretch>
        </p:blipFill>
        <p:spPr bwMode="auto">
          <a:xfrm>
            <a:off x="6553200" y="1676400"/>
            <a:ext cx="14478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7413" name="Group 5"/>
          <p:cNvGrpSpPr>
            <a:grpSpLocks/>
          </p:cNvGrpSpPr>
          <p:nvPr/>
        </p:nvGrpSpPr>
        <p:grpSpPr bwMode="auto">
          <a:xfrm>
            <a:off x="5715000" y="3125787"/>
            <a:ext cx="2805113" cy="1979613"/>
            <a:chOff x="3600" y="2208"/>
            <a:chExt cx="1767" cy="1247"/>
          </a:xfrm>
        </p:grpSpPr>
        <p:pic>
          <p:nvPicPr>
            <p:cNvPr id="1741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6" name="Rectangle 7"/>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3001" y="3276600"/>
            <a:ext cx="3047998" cy="182271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219200"/>
            <a:ext cx="2743200" cy="182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sp>
        <p:nvSpPr>
          <p:cNvPr id="18439" name="Rectangle 7"/>
          <p:cNvSpPr>
            <a:spLocks noGrp="1" noChangeArrowheads="1"/>
          </p:cNvSpPr>
          <p:nvPr>
            <p:ph idx="1"/>
          </p:nvPr>
        </p:nvSpPr>
        <p:spPr/>
        <p:txBody>
          <a:bodyPr/>
          <a:lstStyle/>
          <a:p>
            <a:pPr eaLnBrk="1" hangingPunct="1"/>
            <a:r>
              <a:rPr lang="en-US" dirty="0">
                <a:latin typeface="Calibri"/>
                <a:cs typeface="Calibri"/>
              </a:rPr>
              <a:t>N independent coin flips</a:t>
            </a: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r>
              <a:rPr lang="en-US" dirty="0">
                <a:latin typeface="Calibri"/>
                <a:cs typeface="Calibri"/>
              </a:rPr>
              <a:t>No interactions between variables: </a:t>
            </a:r>
            <a:r>
              <a:rPr lang="en-US" dirty="0">
                <a:solidFill>
                  <a:srgbClr val="CC0000"/>
                </a:solidFill>
                <a:latin typeface="Calibri"/>
                <a:cs typeface="Calibri"/>
              </a:rPr>
              <a:t>absolute independence</a:t>
            </a:r>
          </a:p>
          <a:p>
            <a:pPr eaLnBrk="1" hangingPunct="1"/>
            <a:endParaRPr lang="en-US" dirty="0">
              <a:solidFill>
                <a:srgbClr val="CC0000"/>
              </a:solidFill>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a:p>
            <a:pPr eaLnBrk="1" hangingPunct="1"/>
            <a:endParaRPr lang="en-US" dirty="0">
              <a:latin typeface="Calibri"/>
              <a:cs typeface="Calibri"/>
            </a:endParaRPr>
          </a:p>
        </p:txBody>
      </p:sp>
      <p:sp>
        <p:nvSpPr>
          <p:cNvPr id="18435" name="Oval 3"/>
          <p:cNvSpPr>
            <a:spLocks noChangeArrowheads="1"/>
          </p:cNvSpPr>
          <p:nvPr/>
        </p:nvSpPr>
        <p:spPr bwMode="auto">
          <a:xfrm>
            <a:off x="14478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18436" name="Oval 4"/>
          <p:cNvSpPr>
            <a:spLocks noChangeArrowheads="1"/>
          </p:cNvSpPr>
          <p:nvPr/>
        </p:nvSpPr>
        <p:spPr bwMode="auto">
          <a:xfrm>
            <a:off x="3124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18437" name="Oval 5"/>
          <p:cNvSpPr>
            <a:spLocks noChangeArrowheads="1"/>
          </p:cNvSpPr>
          <p:nvPr/>
        </p:nvSpPr>
        <p:spPr bwMode="auto">
          <a:xfrm>
            <a:off x="6553200" y="3200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18438" name="Picture 6"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5029200" y="35052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7928" y="1447800"/>
            <a:ext cx="2871386"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nimBg="1"/>
      <p:bldP spid="18436" grpId="0" animBg="1"/>
      <p:bldP spid="184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1065987" name="Rectangle 3"/>
          <p:cNvSpPr>
            <a:spLocks noGrp="1" noChangeArrowheads="1"/>
          </p:cNvSpPr>
          <p:nvPr>
            <p:ph idx="1"/>
          </p:nvPr>
        </p:nvSpPr>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R: It rains</a:t>
            </a:r>
          </a:p>
          <a:p>
            <a:pPr lvl="1" eaLnBrk="1" hangingPunct="1"/>
            <a:r>
              <a:rPr lang="en-US" sz="2000" dirty="0">
                <a:latin typeface="Calibri"/>
                <a:cs typeface="Calibri"/>
              </a:rPr>
              <a:t>T: There is traffic</a:t>
            </a:r>
          </a:p>
          <a:p>
            <a:pPr lvl="1" eaLnBrk="1" hangingPunct="1"/>
            <a:endParaRPr lang="en-US" sz="2000" dirty="0">
              <a:latin typeface="Calibri"/>
              <a:cs typeface="Calibri"/>
            </a:endParaRPr>
          </a:p>
          <a:p>
            <a:pPr eaLnBrk="1" hangingPunct="1"/>
            <a:r>
              <a:rPr lang="en-US" sz="2400" dirty="0">
                <a:latin typeface="Calibri"/>
                <a:cs typeface="Calibri"/>
              </a:rPr>
              <a:t>Model 1: independence</a:t>
            </a: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marL="0" indent="0" eaLnBrk="1" hangingPunct="1">
              <a:buNone/>
            </a:pPr>
            <a:endParaRPr lang="en-US" sz="2400" dirty="0">
              <a:latin typeface="Calibri"/>
              <a:cs typeface="Calibri"/>
            </a:endParaRPr>
          </a:p>
          <a:p>
            <a:pPr eaLnBrk="1" hangingPunct="1"/>
            <a:endParaRPr lang="en-US" sz="2400" dirty="0">
              <a:latin typeface="Calibri"/>
              <a:cs typeface="Calibri"/>
            </a:endParaRPr>
          </a:p>
          <a:p>
            <a:pPr eaLnBrk="1" hangingPunct="1"/>
            <a:endParaRPr lang="en-US" sz="2400" dirty="0">
              <a:latin typeface="Calibri"/>
              <a:cs typeface="Calibri"/>
            </a:endParaRPr>
          </a:p>
          <a:p>
            <a:pPr lvl="3"/>
            <a:endParaRPr lang="en-US" sz="1200" dirty="0">
              <a:latin typeface="Calibri"/>
              <a:cs typeface="Calibri"/>
            </a:endParaRPr>
          </a:p>
          <a:p>
            <a:pPr eaLnBrk="1" hangingPunct="1"/>
            <a:r>
              <a:rPr lang="en-US" sz="2400" dirty="0">
                <a:latin typeface="Calibri"/>
                <a:cs typeface="Calibri"/>
              </a:rPr>
              <a:t>Why is an agent using model 2 better?</a:t>
            </a:r>
          </a:p>
          <a:p>
            <a:pPr eaLnBrk="1" hangingPunct="1"/>
            <a:endParaRPr lang="en-US" sz="2400" dirty="0">
              <a:latin typeface="Calibri"/>
              <a:cs typeface="Calibri"/>
            </a:endParaRPr>
          </a:p>
        </p:txBody>
      </p:sp>
      <p:sp>
        <p:nvSpPr>
          <p:cNvPr id="19460" name="Oval 4"/>
          <p:cNvSpPr>
            <a:spLocks noChangeArrowheads="1"/>
          </p:cNvSpPr>
          <p:nvPr/>
        </p:nvSpPr>
        <p:spPr bwMode="auto">
          <a:xfrm>
            <a:off x="23622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19461" name="Oval 5"/>
          <p:cNvSpPr>
            <a:spLocks noChangeArrowheads="1"/>
          </p:cNvSpPr>
          <p:nvPr/>
        </p:nvSpPr>
        <p:spPr bwMode="auto">
          <a:xfrm>
            <a:off x="23622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T</a:t>
            </a:r>
            <a:endParaRPr lang="en-US" sz="2800" baseline="-25000" dirty="0">
              <a:latin typeface="Calibri"/>
              <a:cs typeface="Calibr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1" y="1143000"/>
            <a:ext cx="3886198" cy="1628965"/>
          </a:xfrm>
          <a:prstGeom prst="rect">
            <a:avLst/>
          </a:prstGeom>
        </p:spPr>
      </p:pic>
      <p:sp>
        <p:nvSpPr>
          <p:cNvPr id="8" name="Oval 4"/>
          <p:cNvSpPr>
            <a:spLocks noChangeArrowheads="1"/>
          </p:cNvSpPr>
          <p:nvPr/>
        </p:nvSpPr>
        <p:spPr bwMode="auto">
          <a:xfrm>
            <a:off x="7391400" y="35052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sp>
        <p:nvSpPr>
          <p:cNvPr id="9" name="Oval 5"/>
          <p:cNvSpPr>
            <a:spLocks noChangeArrowheads="1"/>
          </p:cNvSpPr>
          <p:nvPr/>
        </p:nvSpPr>
        <p:spPr bwMode="auto">
          <a:xfrm>
            <a:off x="7391400" y="51816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10" name="AutoShape 6"/>
          <p:cNvCxnSpPr>
            <a:cxnSpLocks noChangeShapeType="1"/>
            <a:stCxn id="8" idx="4"/>
            <a:endCxn id="9" idx="0"/>
          </p:cNvCxnSpPr>
          <p:nvPr/>
        </p:nvCxnSpPr>
        <p:spPr bwMode="auto">
          <a:xfrm>
            <a:off x="7772400" y="42814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1" name="Rectangle 3"/>
          <p:cNvSpPr txBox="1">
            <a:spLocks noChangeArrowheads="1"/>
          </p:cNvSpPr>
          <p:nvPr/>
        </p:nvSpPr>
        <p:spPr bwMode="auto">
          <a:xfrm>
            <a:off x="5257800" y="1502074"/>
            <a:ext cx="9855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endParaRPr lang="en-US" sz="2400" dirty="0">
              <a:latin typeface="Calibri"/>
              <a:cs typeface="Calibri"/>
            </a:endParaRPr>
          </a:p>
          <a:p>
            <a:pPr marL="0" indent="0">
              <a:buNone/>
            </a:pPr>
            <a:br>
              <a:rPr lang="en-US" sz="2400" dirty="0">
                <a:latin typeface="Calibri"/>
                <a:cs typeface="Calibri"/>
              </a:rPr>
            </a:br>
            <a:endParaRPr lang="en-US" sz="2400" dirty="0">
              <a:latin typeface="Calibri"/>
              <a:cs typeface="Calibri"/>
            </a:endParaRPr>
          </a:p>
          <a:p>
            <a:pPr lvl="3"/>
            <a:endParaRPr lang="en-US" sz="1200" dirty="0">
              <a:latin typeface="Calibri"/>
              <a:cs typeface="Calibri"/>
            </a:endParaRPr>
          </a:p>
          <a:p>
            <a:r>
              <a:rPr lang="en-US" sz="2400" dirty="0">
                <a:latin typeface="Calibri"/>
                <a:cs typeface="Calibri"/>
              </a:rPr>
              <a:t>Model 2: rain causes traffic</a:t>
            </a:r>
          </a:p>
          <a:p>
            <a:endParaRPr lang="en-US" sz="2400" dirty="0">
              <a:latin typeface="Calibri"/>
              <a:cs typeface="Calibri"/>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295400"/>
            <a:ext cx="1496345" cy="144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9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59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p:bldP spid="19461"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7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7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7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7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70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7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11" name="Rectangle 3"/>
          <p:cNvSpPr>
            <a:spLocks noGrp="1" noChangeArrowheads="1"/>
          </p:cNvSpPr>
          <p:nvPr>
            <p:ph idx="1"/>
          </p:nvPr>
        </p:nvSpPr>
        <p:spPr>
          <a:xfrm>
            <a:off x="406400" y="1290636"/>
            <a:ext cx="11379200" cy="4729164"/>
          </a:xfrm>
        </p:spPr>
        <p:txBody>
          <a:bodyPr/>
          <a:lstStyle/>
          <a:p>
            <a:pPr>
              <a:lnSpc>
                <a:spcPct val="90000"/>
              </a:lnSpc>
            </a:pPr>
            <a:r>
              <a:rPr lang="en-US" sz="2400" dirty="0">
                <a:latin typeface="Calibri"/>
                <a:cs typeface="Calibri"/>
              </a:rPr>
              <a:t>Let’s build a causal graphical model!</a:t>
            </a:r>
          </a:p>
          <a:p>
            <a:pPr eaLnBrk="1" hangingPunct="1">
              <a:lnSpc>
                <a:spcPct val="90000"/>
              </a:lnSpc>
            </a:pPr>
            <a:r>
              <a:rPr lang="en-US" sz="2400" dirty="0">
                <a:latin typeface="Calibri"/>
                <a:cs typeface="Calibri"/>
              </a:rPr>
              <a:t>Variables</a:t>
            </a:r>
          </a:p>
          <a:p>
            <a:pPr lvl="1" eaLnBrk="1" hangingPunct="1">
              <a:lnSpc>
                <a:spcPct val="90000"/>
              </a:lnSpc>
            </a:pPr>
            <a:r>
              <a:rPr lang="en-US" sz="2000" dirty="0">
                <a:latin typeface="Calibri"/>
                <a:cs typeface="Calibri"/>
              </a:rPr>
              <a:t>T: Traffic</a:t>
            </a:r>
          </a:p>
          <a:p>
            <a:pPr lvl="1" eaLnBrk="1" hangingPunct="1">
              <a:lnSpc>
                <a:spcPct val="90000"/>
              </a:lnSpc>
            </a:pPr>
            <a:r>
              <a:rPr lang="en-US" sz="2000" dirty="0">
                <a:latin typeface="Calibri"/>
                <a:cs typeface="Calibri"/>
              </a:rPr>
              <a:t>R: It rains</a:t>
            </a:r>
          </a:p>
          <a:p>
            <a:pPr lvl="1" eaLnBrk="1" hangingPunct="1">
              <a:lnSpc>
                <a:spcPct val="90000"/>
              </a:lnSpc>
            </a:pPr>
            <a:r>
              <a:rPr lang="en-US" sz="2000" dirty="0">
                <a:latin typeface="Calibri"/>
                <a:cs typeface="Calibri"/>
              </a:rPr>
              <a:t>L: Low pressure</a:t>
            </a:r>
          </a:p>
          <a:p>
            <a:pPr lvl="1" eaLnBrk="1" hangingPunct="1">
              <a:lnSpc>
                <a:spcPct val="90000"/>
              </a:lnSpc>
            </a:pPr>
            <a:r>
              <a:rPr lang="en-US" sz="2000" dirty="0">
                <a:latin typeface="Calibri"/>
                <a:cs typeface="Calibri"/>
              </a:rPr>
              <a:t>D: Roof drips</a:t>
            </a:r>
          </a:p>
          <a:p>
            <a:pPr lvl="1" eaLnBrk="1" hangingPunct="1">
              <a:lnSpc>
                <a:spcPct val="90000"/>
              </a:lnSpc>
            </a:pPr>
            <a:r>
              <a:rPr lang="en-US" sz="2000" dirty="0">
                <a:latin typeface="Calibri"/>
                <a:cs typeface="Calibri"/>
              </a:rPr>
              <a:t>B: Ballgame</a:t>
            </a:r>
          </a:p>
          <a:p>
            <a:pPr lvl="1" eaLnBrk="1" hangingPunct="1">
              <a:lnSpc>
                <a:spcPct val="90000"/>
              </a:lnSpc>
            </a:pPr>
            <a:r>
              <a:rPr lang="en-US" sz="2000" dirty="0">
                <a:latin typeface="Calibri"/>
                <a:cs typeface="Calibri"/>
              </a:rPr>
              <a:t>C: Cavity</a:t>
            </a:r>
          </a:p>
          <a:p>
            <a:pPr lvl="2">
              <a:lnSpc>
                <a:spcPct val="90000"/>
              </a:lnSpc>
            </a:pPr>
            <a:endParaRPr lang="en-US" sz="1600" dirty="0">
              <a:latin typeface="Calibri"/>
              <a:cs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447800"/>
            <a:ext cx="7086600" cy="4724400"/>
          </a:xfrm>
          <a:prstGeom prst="rect">
            <a:avLst/>
          </a:prstGeom>
        </p:spPr>
      </p:pic>
      <p:sp>
        <p:nvSpPr>
          <p:cNvPr id="20482" name="Rectangle 2"/>
          <p:cNvSpPr>
            <a:spLocks noGrp="1" noChangeArrowheads="1"/>
          </p:cNvSpPr>
          <p:nvPr>
            <p:ph type="title"/>
          </p:nvPr>
        </p:nvSpPr>
        <p:spPr/>
        <p:txBody>
          <a:bodyPr/>
          <a:lstStyle/>
          <a:p>
            <a:pPr eaLnBrk="1" hangingPunct="1"/>
            <a:r>
              <a:rPr lang="en-US" dirty="0">
                <a:latin typeface="Calibri"/>
                <a:cs typeface="Calibri"/>
              </a:rPr>
              <a:t>Example: Traffic II</a:t>
            </a:r>
          </a:p>
        </p:txBody>
      </p:sp>
      <p:sp>
        <p:nvSpPr>
          <p:cNvPr id="3" name="Oval 2"/>
          <p:cNvSpPr/>
          <p:nvPr/>
        </p:nvSpPr>
        <p:spPr>
          <a:xfrm>
            <a:off x="4572000" y="4953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Oval 5"/>
          <p:cNvSpPr/>
          <p:nvPr/>
        </p:nvSpPr>
        <p:spPr>
          <a:xfrm>
            <a:off x="3810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 name="Oval 6"/>
          <p:cNvSpPr/>
          <p:nvPr/>
        </p:nvSpPr>
        <p:spPr>
          <a:xfrm>
            <a:off x="4797778" y="6273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8" name="Oval 7"/>
          <p:cNvSpPr/>
          <p:nvPr/>
        </p:nvSpPr>
        <p:spPr>
          <a:xfrm>
            <a:off x="5715000" y="5638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9" name="Oval 8"/>
          <p:cNvSpPr/>
          <p:nvPr/>
        </p:nvSpPr>
        <p:spPr>
          <a:xfrm>
            <a:off x="3657600" y="4267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p>
        </p:txBody>
      </p:sp>
      <p:sp>
        <p:nvSpPr>
          <p:cNvPr id="10" name="Oval 9"/>
          <p:cNvSpPr/>
          <p:nvPr/>
        </p:nvSpPr>
        <p:spPr>
          <a:xfrm>
            <a:off x="8267700" y="53721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 name="Straight Arrow Connector 4"/>
          <p:cNvCxnSpPr>
            <a:stCxn id="9" idx="5"/>
            <a:endCxn id="3" idx="1"/>
          </p:cNvCxnSpPr>
          <p:nvPr/>
        </p:nvCxnSpPr>
        <p:spPr>
          <a:xfrm>
            <a:off x="4047845" y="46574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a:endCxn id="6" idx="7"/>
          </p:cNvCxnSpPr>
          <p:nvPr/>
        </p:nvCxnSpPr>
        <p:spPr>
          <a:xfrm flipH="1">
            <a:off x="4200245" y="53432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5"/>
            <a:endCxn id="7" idx="1"/>
          </p:cNvCxnSpPr>
          <p:nvPr/>
        </p:nvCxnSpPr>
        <p:spPr>
          <a:xfrm>
            <a:off x="4200245" y="6029045"/>
            <a:ext cx="664488" cy="31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4"/>
            <a:endCxn id="7" idx="0"/>
          </p:cNvCxnSpPr>
          <p:nvPr/>
        </p:nvCxnSpPr>
        <p:spPr>
          <a:xfrm>
            <a:off x="4800600" y="5410200"/>
            <a:ext cx="225778"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3" idx="6"/>
            <a:endCxn id="8" idx="1"/>
          </p:cNvCxnSpPr>
          <p:nvPr/>
        </p:nvCxnSpPr>
        <p:spPr>
          <a:xfrm>
            <a:off x="5029200" y="5181600"/>
            <a:ext cx="752755" cy="524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41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Example: Alarm Network</a:t>
            </a:r>
          </a:p>
        </p:txBody>
      </p:sp>
      <p:sp>
        <p:nvSpPr>
          <p:cNvPr id="1068035" name="Rectangle 3"/>
          <p:cNvSpPr>
            <a:spLocks noGrp="1" noChangeArrowheads="1"/>
          </p:cNvSpPr>
          <p:nvPr>
            <p:ph idx="1"/>
          </p:nvPr>
        </p:nvSpPr>
        <p:spPr>
          <a:xfrm>
            <a:off x="406400" y="1295400"/>
            <a:ext cx="11379200" cy="4729164"/>
          </a:xfrm>
        </p:spPr>
        <p:txBody>
          <a:bodyPr/>
          <a:lstStyle/>
          <a:p>
            <a:pPr eaLnBrk="1" hangingPunct="1"/>
            <a:r>
              <a:rPr lang="en-US" sz="2400" dirty="0">
                <a:latin typeface="Calibri"/>
                <a:cs typeface="Calibri"/>
              </a:rPr>
              <a:t>Variables</a:t>
            </a:r>
          </a:p>
          <a:p>
            <a:pPr lvl="1" eaLnBrk="1" hangingPunct="1"/>
            <a:r>
              <a:rPr lang="en-US" sz="2000" dirty="0">
                <a:latin typeface="Calibri"/>
                <a:cs typeface="Calibri"/>
              </a:rPr>
              <a:t>B: Burglary</a:t>
            </a:r>
          </a:p>
          <a:p>
            <a:pPr lvl="1" eaLnBrk="1" hangingPunct="1"/>
            <a:r>
              <a:rPr lang="en-US" sz="2000" dirty="0">
                <a:latin typeface="Calibri"/>
                <a:cs typeface="Calibri"/>
              </a:rPr>
              <a:t>A: Alarm goes off</a:t>
            </a:r>
          </a:p>
          <a:p>
            <a:pPr lvl="1" eaLnBrk="1" hangingPunct="1"/>
            <a:r>
              <a:rPr lang="en-US" sz="2000" dirty="0">
                <a:latin typeface="Calibri"/>
                <a:cs typeface="Calibri"/>
              </a:rPr>
              <a:t>M: Mary calls</a:t>
            </a:r>
          </a:p>
          <a:p>
            <a:pPr lvl="1" eaLnBrk="1" hangingPunct="1"/>
            <a:r>
              <a:rPr lang="en-US" sz="2000" dirty="0">
                <a:latin typeface="Calibri"/>
                <a:cs typeface="Calibri"/>
              </a:rPr>
              <a:t>J: John calls</a:t>
            </a:r>
          </a:p>
          <a:p>
            <a:pPr lvl="1" eaLnBrk="1" hangingPunct="1"/>
            <a:r>
              <a:rPr lang="en-US" sz="2000" dirty="0">
                <a:latin typeface="Calibri"/>
                <a:cs typeface="Calibri"/>
              </a:rPr>
              <a:t>E: Earthquake!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1" y="1295400"/>
            <a:ext cx="6759927" cy="4495798"/>
          </a:xfrm>
          <a:prstGeom prst="rect">
            <a:avLst/>
          </a:prstGeom>
        </p:spPr>
      </p:pic>
      <p:sp>
        <p:nvSpPr>
          <p:cNvPr id="5" name="Oval 4"/>
          <p:cNvSpPr/>
          <p:nvPr/>
        </p:nvSpPr>
        <p:spPr>
          <a:xfrm>
            <a:off x="26670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p:cNvSpPr/>
          <p:nvPr/>
        </p:nvSpPr>
        <p:spPr>
          <a:xfrm>
            <a:off x="1905000" y="5410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p:txBody>
      </p:sp>
      <p:sp>
        <p:nvSpPr>
          <p:cNvPr id="7" name="Oval 6"/>
          <p:cNvSpPr/>
          <p:nvPr/>
        </p:nvSpPr>
        <p:spPr>
          <a:xfrm>
            <a:off x="3157677" y="5509363"/>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t>
            </a:r>
            <a:endParaRPr lang="en-US" dirty="0"/>
          </a:p>
        </p:txBody>
      </p:sp>
      <p:sp>
        <p:nvSpPr>
          <p:cNvPr id="8" name="Oval 7"/>
          <p:cNvSpPr/>
          <p:nvPr/>
        </p:nvSpPr>
        <p:spPr>
          <a:xfrm>
            <a:off x="3648355"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9" name="Oval 8"/>
          <p:cNvSpPr/>
          <p:nvPr/>
        </p:nvSpPr>
        <p:spPr>
          <a:xfrm>
            <a:off x="1752600" y="4038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10" name="Straight Arrow Connector 9"/>
          <p:cNvCxnSpPr>
            <a:endCxn id="6" idx="1"/>
          </p:cNvCxnSpPr>
          <p:nvPr/>
        </p:nvCxnSpPr>
        <p:spPr>
          <a:xfrm>
            <a:off x="2142845" y="4428845"/>
            <a:ext cx="5911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a:endCxn id="9" idx="7"/>
          </p:cNvCxnSpPr>
          <p:nvPr/>
        </p:nvCxnSpPr>
        <p:spPr>
          <a:xfrm flipH="1">
            <a:off x="2295245" y="5114645"/>
            <a:ext cx="438710"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7" idx="1"/>
          </p:cNvCxnSpPr>
          <p:nvPr/>
        </p:nvCxnSpPr>
        <p:spPr>
          <a:xfrm>
            <a:off x="2895600" y="5181600"/>
            <a:ext cx="329032" cy="394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3"/>
            <a:endCxn id="5" idx="7"/>
          </p:cNvCxnSpPr>
          <p:nvPr/>
        </p:nvCxnSpPr>
        <p:spPr>
          <a:xfrm flipH="1">
            <a:off x="3057245" y="4428845"/>
            <a:ext cx="658065" cy="362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2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Probabilities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263971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12192000" cy="1143000"/>
          </a:xfrm>
        </p:spPr>
        <p:txBody>
          <a:bodyPr/>
          <a:lstStyle/>
          <a:p>
            <a:pPr eaLnBrk="1" hangingPunct="1"/>
            <a:r>
              <a:rPr lang="en-US" dirty="0">
                <a:latin typeface="Calibri"/>
                <a:cs typeface="Calibri"/>
              </a:rPr>
              <a:t>Bayes</a:t>
            </a:r>
            <a:r>
              <a:rPr lang="ja-JP" altLang="en-US" dirty="0">
                <a:latin typeface="Calibri"/>
                <a:cs typeface="Calibri"/>
              </a:rPr>
              <a:t>’</a:t>
            </a:r>
            <a:r>
              <a:rPr lang="en-US" dirty="0">
                <a:latin typeface="Calibri"/>
                <a:cs typeface="Calibri"/>
              </a:rPr>
              <a:t> Net Semantics</a:t>
            </a:r>
          </a:p>
        </p:txBody>
      </p:sp>
      <p:sp>
        <p:nvSpPr>
          <p:cNvPr id="23555" name="Rectangle 3"/>
          <p:cNvSpPr>
            <a:spLocks noGrp="1" noChangeArrowheads="1"/>
          </p:cNvSpPr>
          <p:nvPr>
            <p:ph idx="1"/>
          </p:nvPr>
        </p:nvSpPr>
        <p:spPr>
          <a:xfrm>
            <a:off x="1066800" y="1397000"/>
            <a:ext cx="5943600" cy="4525963"/>
          </a:xfrm>
        </p:spPr>
        <p:txBody>
          <a:bodyPr/>
          <a:lstStyle/>
          <a:p>
            <a:pPr eaLnBrk="1" hangingPunct="1">
              <a:lnSpc>
                <a:spcPct val="80000"/>
              </a:lnSpc>
            </a:pPr>
            <a:r>
              <a:rPr lang="en-US" sz="2400" dirty="0">
                <a:latin typeface="Calibri"/>
                <a:cs typeface="Calibri"/>
              </a:rPr>
              <a:t>A set of nodes, one per variable X</a:t>
            </a:r>
          </a:p>
          <a:p>
            <a:pPr lvl="5">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directed, acyclic graph</a:t>
            </a:r>
          </a:p>
          <a:p>
            <a:pPr lvl="5">
              <a:lnSpc>
                <a:spcPct val="80000"/>
              </a:lnSpc>
            </a:pPr>
            <a:endParaRPr lang="en-US" sz="1200" dirty="0">
              <a:latin typeface="Calibri"/>
              <a:cs typeface="Calibri"/>
            </a:endParaRPr>
          </a:p>
          <a:p>
            <a:pPr eaLnBrk="1" hangingPunct="1">
              <a:lnSpc>
                <a:spcPct val="80000"/>
              </a:lnSpc>
            </a:pPr>
            <a:endParaRPr lang="en-US" sz="700" dirty="0">
              <a:latin typeface="Calibri"/>
              <a:cs typeface="Calibri"/>
            </a:endParaRPr>
          </a:p>
          <a:p>
            <a:pPr eaLnBrk="1" hangingPunct="1">
              <a:lnSpc>
                <a:spcPct val="80000"/>
              </a:lnSpc>
            </a:pPr>
            <a:r>
              <a:rPr lang="en-US" sz="2400" dirty="0">
                <a:latin typeface="Calibri"/>
                <a:cs typeface="Calibri"/>
              </a:rPr>
              <a:t>A conditional distribution for each node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 collection of distributions over X, one for each combination of parents</a:t>
            </a:r>
            <a:r>
              <a:rPr lang="ja-JP" altLang="en-US" sz="2000" dirty="0">
                <a:latin typeface="Calibri"/>
                <a:cs typeface="Calibri"/>
              </a:rPr>
              <a:t>’</a:t>
            </a:r>
            <a:r>
              <a:rPr lang="en-US" sz="2000" dirty="0">
                <a:latin typeface="Calibri"/>
                <a:cs typeface="Calibri"/>
              </a:rPr>
              <a:t> values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1000" dirty="0">
              <a:latin typeface="Calibri"/>
              <a:cs typeface="Calibri"/>
            </a:endParaRPr>
          </a:p>
          <a:p>
            <a:pPr lvl="1" eaLnBrk="1" hangingPunct="1">
              <a:lnSpc>
                <a:spcPct val="80000"/>
              </a:lnSpc>
            </a:pPr>
            <a:r>
              <a:rPr lang="en-US" sz="2000" dirty="0">
                <a:latin typeface="Calibri"/>
                <a:cs typeface="Calibri"/>
              </a:rPr>
              <a:t>CPT: conditional probability table</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Description of a noisy </a:t>
            </a:r>
            <a:r>
              <a:rPr lang="ja-JP" altLang="en-US" sz="2000" dirty="0">
                <a:latin typeface="Calibri"/>
                <a:cs typeface="Calibri"/>
              </a:rPr>
              <a:t>“</a:t>
            </a:r>
            <a:r>
              <a:rPr lang="en-US" sz="2000" dirty="0">
                <a:latin typeface="Calibri"/>
                <a:cs typeface="Calibri"/>
              </a:rPr>
              <a:t>causal</a:t>
            </a:r>
            <a:r>
              <a:rPr lang="ja-JP" altLang="en-US" sz="2000" dirty="0">
                <a:latin typeface="Calibri"/>
                <a:cs typeface="Calibri"/>
              </a:rPr>
              <a:t>”</a:t>
            </a:r>
            <a:r>
              <a:rPr lang="en-US" sz="2000" dirty="0">
                <a:latin typeface="Calibri"/>
                <a:cs typeface="Calibri"/>
              </a:rPr>
              <a:t> process</a:t>
            </a:r>
          </a:p>
          <a:p>
            <a:pPr lvl="4">
              <a:lnSpc>
                <a:spcPct val="80000"/>
              </a:lnSpc>
            </a:pPr>
            <a:endParaRPr lang="en-US" sz="1200" dirty="0">
              <a:latin typeface="Calibri"/>
              <a:cs typeface="Calibri"/>
            </a:endParaRPr>
          </a:p>
          <a:p>
            <a:pPr lvl="2" eaLnBrk="1" hangingPunct="1">
              <a:lnSpc>
                <a:spcPct val="80000"/>
              </a:lnSpc>
            </a:pPr>
            <a:endParaRPr lang="en-US" sz="700" dirty="0">
              <a:latin typeface="Calibri"/>
              <a:cs typeface="Calibri"/>
            </a:endParaRPr>
          </a:p>
        </p:txBody>
      </p:sp>
      <p:sp>
        <p:nvSpPr>
          <p:cNvPr id="23556" name="Oval 4"/>
          <p:cNvSpPr>
            <a:spLocks noChangeArrowheads="1"/>
          </p:cNvSpPr>
          <p:nvPr/>
        </p:nvSpPr>
        <p:spPr bwMode="auto">
          <a:xfrm>
            <a:off x="8229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dirty="0">
                <a:latin typeface="Calibri"/>
                <a:cs typeface="Calibri"/>
              </a:rPr>
              <a:t>A</a:t>
            </a:r>
            <a:r>
              <a:rPr lang="en-US" sz="2400" baseline="-25000" dirty="0">
                <a:latin typeface="Calibri"/>
                <a:cs typeface="Calibri"/>
              </a:rPr>
              <a:t>1</a:t>
            </a:r>
          </a:p>
        </p:txBody>
      </p:sp>
      <p:sp>
        <p:nvSpPr>
          <p:cNvPr id="23557" name="Oval 5"/>
          <p:cNvSpPr>
            <a:spLocks noChangeArrowheads="1"/>
          </p:cNvSpPr>
          <p:nvPr/>
        </p:nvSpPr>
        <p:spPr bwMode="auto">
          <a:xfrm>
            <a:off x="8839200" y="3302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X</a:t>
            </a:r>
            <a:endParaRPr lang="en-US" sz="2400" baseline="-25000">
              <a:latin typeface="Calibri"/>
              <a:cs typeface="Calibri"/>
            </a:endParaRPr>
          </a:p>
        </p:txBody>
      </p:sp>
      <p:cxnSp>
        <p:nvCxnSpPr>
          <p:cNvPr id="23558" name="AutoShape 6"/>
          <p:cNvCxnSpPr>
            <a:cxnSpLocks noChangeShapeType="1"/>
            <a:stCxn id="23556" idx="4"/>
            <a:endCxn id="23557" idx="1"/>
          </p:cNvCxnSpPr>
          <p:nvPr/>
        </p:nvCxnSpPr>
        <p:spPr bwMode="auto">
          <a:xfrm>
            <a:off x="8496300" y="2478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59" name="Oval 7"/>
          <p:cNvSpPr>
            <a:spLocks noChangeArrowheads="1"/>
          </p:cNvSpPr>
          <p:nvPr/>
        </p:nvSpPr>
        <p:spPr bwMode="auto">
          <a:xfrm>
            <a:off x="9753600" y="1930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A</a:t>
            </a:r>
            <a:r>
              <a:rPr lang="en-US" sz="2400" i="1" baseline="-25000">
                <a:latin typeface="Calibri"/>
                <a:cs typeface="Calibri"/>
              </a:rPr>
              <a:t>n</a:t>
            </a:r>
          </a:p>
        </p:txBody>
      </p:sp>
      <p:cxnSp>
        <p:nvCxnSpPr>
          <p:cNvPr id="23560" name="AutoShape 8"/>
          <p:cNvCxnSpPr>
            <a:cxnSpLocks noChangeShapeType="1"/>
            <a:stCxn id="23559" idx="4"/>
            <a:endCxn id="23557" idx="7"/>
          </p:cNvCxnSpPr>
          <p:nvPr/>
        </p:nvCxnSpPr>
        <p:spPr bwMode="auto">
          <a:xfrm flipH="1">
            <a:off x="9294813" y="2478088"/>
            <a:ext cx="7254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3561" name="Picture 9"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8915400" y="2082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3562" name="AutoShape 10"/>
          <p:cNvCxnSpPr>
            <a:cxnSpLocks noChangeShapeType="1"/>
            <a:endCxn id="23557" idx="0"/>
          </p:cNvCxnSpPr>
          <p:nvPr/>
        </p:nvCxnSpPr>
        <p:spPr bwMode="auto">
          <a:xfrm flipH="1">
            <a:off x="9105900" y="2540000"/>
            <a:ext cx="152400" cy="7477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23564" name="AutoShape 12"/>
          <p:cNvSpPr>
            <a:spLocks noChangeArrowheads="1"/>
          </p:cNvSpPr>
          <p:nvPr/>
        </p:nvSpPr>
        <p:spPr bwMode="auto">
          <a:xfrm rot="5400000">
            <a:off x="9563100" y="3492500"/>
            <a:ext cx="609600" cy="685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100 h 21600"/>
              <a:gd name="T14" fmla="*/ 19055 w 21600"/>
              <a:gd name="T15" fmla="*/ 8058 h 21600"/>
            </a:gdLst>
            <a:ahLst/>
            <a:cxnLst>
              <a:cxn ang="T8">
                <a:pos x="T0" y="T1"/>
              </a:cxn>
              <a:cxn ang="T9">
                <a:pos x="T2" y="T3"/>
              </a:cxn>
              <a:cxn ang="T10">
                <a:pos x="T4" y="T5"/>
              </a:cxn>
              <a:cxn ang="T11">
                <a:pos x="T6" y="T7"/>
              </a:cxn>
            </a:cxnLst>
            <a:rect l="T12" t="T13" r="T14" b="T15"/>
            <a:pathLst>
              <a:path w="21600" h="21600">
                <a:moveTo>
                  <a:pt x="21600" y="6079"/>
                </a:moveTo>
                <a:lnTo>
                  <a:pt x="13781" y="0"/>
                </a:lnTo>
                <a:lnTo>
                  <a:pt x="13781" y="4100"/>
                </a:lnTo>
                <a:lnTo>
                  <a:pt x="12427" y="4100"/>
                </a:lnTo>
                <a:cubicBezTo>
                  <a:pt x="5564" y="4100"/>
                  <a:pt x="0" y="7708"/>
                  <a:pt x="0" y="12158"/>
                </a:cubicBezTo>
                <a:lnTo>
                  <a:pt x="0" y="21600"/>
                </a:lnTo>
                <a:lnTo>
                  <a:pt x="4046" y="21600"/>
                </a:lnTo>
                <a:lnTo>
                  <a:pt x="4046" y="12158"/>
                </a:lnTo>
                <a:cubicBezTo>
                  <a:pt x="4046" y="9894"/>
                  <a:pt x="7798" y="8058"/>
                  <a:pt x="12427" y="8058"/>
                </a:cubicBezTo>
                <a:lnTo>
                  <a:pt x="13781" y="8058"/>
                </a:lnTo>
                <a:lnTo>
                  <a:pt x="13781" y="12158"/>
                </a:lnTo>
                <a:close/>
              </a:path>
            </a:pathLst>
          </a:cu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23566" name="Text Box 14"/>
          <p:cNvSpPr txBox="1">
            <a:spLocks noChangeArrowheads="1"/>
          </p:cNvSpPr>
          <p:nvPr/>
        </p:nvSpPr>
        <p:spPr bwMode="auto">
          <a:xfrm>
            <a:off x="914400" y="5867400"/>
            <a:ext cx="107442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200" i="1" dirty="0">
                <a:solidFill>
                  <a:srgbClr val="CC0000"/>
                </a:solidFill>
                <a:latin typeface="Calibri"/>
                <a:cs typeface="Calibri"/>
              </a:rPr>
              <a:t>A Bayes net = Topology (graph) + Local Conditional Probabilities</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3" name="TextBox 2">
            <a:extLst>
              <a:ext uri="{FF2B5EF4-FFF2-40B4-BE49-F238E27FC236}">
                <a16:creationId xmlns:a16="http://schemas.microsoft.com/office/drawing/2014/main" id="{2A9AA4D4-B9D8-4CC5-33D8-147E4D234BE0}"/>
              </a:ext>
            </a:extLst>
          </p:cNvPr>
          <p:cNvSpPr txBox="1"/>
          <p:nvPr/>
        </p:nvSpPr>
        <p:spPr>
          <a:xfrm>
            <a:off x="8399645" y="4255344"/>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
        <p:nvSpPr>
          <p:cNvPr id="20" name="TextBox 19">
            <a:extLst>
              <a:ext uri="{FF2B5EF4-FFF2-40B4-BE49-F238E27FC236}">
                <a16:creationId xmlns:a16="http://schemas.microsoft.com/office/drawing/2014/main" id="{59741ADD-772E-7FC8-8E6B-E2597CCCA3C7}"/>
              </a:ext>
            </a:extLst>
          </p:cNvPr>
          <p:cNvSpPr txBox="1"/>
          <p:nvPr/>
        </p:nvSpPr>
        <p:spPr>
          <a:xfrm>
            <a:off x="2743200" y="3924756"/>
            <a:ext cx="1971309" cy="430887"/>
          </a:xfrm>
          <a:prstGeom prst="rect">
            <a:avLst/>
          </a:prstGeom>
          <a:noFill/>
        </p:spPr>
        <p:txBody>
          <a:bodyPr wrap="none" rtlCol="0">
            <a:spAutoFit/>
          </a:bodyPr>
          <a:lstStyle/>
          <a:p>
            <a:r>
              <a:rPr lang="en-US" sz="2200" i="1" dirty="0"/>
              <a:t>P(X | a</a:t>
            </a:r>
            <a:r>
              <a:rPr lang="en-US" sz="2200" i="1" baseline="-25000" dirty="0"/>
              <a:t>1</a:t>
            </a:r>
            <a:r>
              <a:rPr lang="en-US" sz="2200" i="1" dirty="0"/>
              <a:t> … a</a:t>
            </a:r>
            <a:r>
              <a:rPr lang="en-US" sz="2200" i="1" baseline="-25000" dirty="0"/>
              <a:t>n</a:t>
            </a:r>
            <a:r>
              <a:rPr lang="en-US" sz="2200" i="1" dirty="0"/>
              <a:t>)</a:t>
            </a:r>
          </a:p>
        </p:txBody>
      </p:sp>
    </p:spTree>
    <p:extLst>
      <p:ext uri="{BB962C8B-B14F-4D97-AF65-F5344CB8AC3E}">
        <p14:creationId xmlns:p14="http://schemas.microsoft.com/office/powerpoint/2010/main" val="1489256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1981200" y="1524000"/>
            <a:ext cx="8229600" cy="4800600"/>
          </a:xfrm>
        </p:spPr>
        <p:txBody>
          <a:bodyPr/>
          <a:lstStyle/>
          <a:p>
            <a:pPr eaLnBrk="1" hangingPunct="1">
              <a:lnSpc>
                <a:spcPct val="80000"/>
              </a:lnSpc>
            </a:pPr>
            <a:r>
              <a:rPr lang="en-US" sz="2400" dirty="0">
                <a:latin typeface="Calibri"/>
                <a:cs typeface="Calibri"/>
              </a:rPr>
              <a:t>Bayes</a:t>
            </a:r>
            <a:r>
              <a:rPr lang="ja-JP" altLang="en-US" sz="2400" dirty="0">
                <a:latin typeface="Calibri"/>
                <a:cs typeface="Calibri"/>
              </a:rPr>
              <a:t>’</a:t>
            </a:r>
            <a:r>
              <a:rPr lang="en-US" sz="2400" dirty="0">
                <a:latin typeface="Calibri"/>
                <a:cs typeface="Calibri"/>
              </a:rPr>
              <a:t> nets </a:t>
            </a:r>
            <a:r>
              <a:rPr lang="en-US" sz="2400" dirty="0">
                <a:solidFill>
                  <a:srgbClr val="CC0000"/>
                </a:solidFill>
                <a:latin typeface="Calibri"/>
                <a:cs typeface="Calibri"/>
              </a:rPr>
              <a:t>implicitly</a:t>
            </a:r>
            <a:r>
              <a:rPr lang="en-US" sz="2400" dirty="0">
                <a:latin typeface="Calibri"/>
                <a:cs typeface="Calibri"/>
              </a:rPr>
              <a:t> encode joint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As a product of local conditional distributions</a:t>
            </a:r>
          </a:p>
          <a:p>
            <a:pPr lvl="8">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To see what probability a BN gives to a full assignment, multiply all the relevant conditionals together:</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Example:</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endParaRPr lang="en-US" sz="2400" dirty="0">
              <a:latin typeface="Calibri"/>
              <a:cs typeface="Calibri"/>
            </a:endParaRPr>
          </a:p>
        </p:txBody>
      </p:sp>
      <p:grpSp>
        <p:nvGrpSpPr>
          <p:cNvPr id="24580" name="Group 4"/>
          <p:cNvGrpSpPr>
            <a:grpSpLocks/>
          </p:cNvGrpSpPr>
          <p:nvPr/>
        </p:nvGrpSpPr>
        <p:grpSpPr bwMode="auto">
          <a:xfrm>
            <a:off x="7162800" y="4038600"/>
            <a:ext cx="2119313" cy="1495425"/>
            <a:chOff x="3600" y="2208"/>
            <a:chExt cx="1767" cy="1247"/>
          </a:xfrm>
        </p:grpSpPr>
        <p:pic>
          <p:nvPicPr>
            <p:cNvPr id="2458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l="26097"/>
            <a:stretch>
              <a:fillRect/>
            </a:stretch>
          </p:blipFill>
          <p:spPr bwMode="auto">
            <a:xfrm>
              <a:off x="3600" y="2208"/>
              <a:ext cx="1767" cy="12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5" name="Rectangle 6"/>
            <p:cNvSpPr>
              <a:spLocks noChangeArrowheads="1"/>
            </p:cNvSpPr>
            <p:nvPr/>
          </p:nvSpPr>
          <p:spPr bwMode="auto">
            <a:xfrm>
              <a:off x="3600" y="2208"/>
              <a:ext cx="336" cy="62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atin typeface="Calibri"/>
                <a:cs typeface="Calibri"/>
              </a:endParaRPr>
            </a:p>
          </p:txBody>
        </p:sp>
      </p:gr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3886200" y="3276600"/>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4801" y="4191000"/>
            <a:ext cx="1911361" cy="1142999"/>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sp>
        <p:nvSpPr>
          <p:cNvPr id="2" name="TextBox 1"/>
          <p:cNvSpPr txBox="1"/>
          <p:nvPr/>
        </p:nvSpPr>
        <p:spPr>
          <a:xfrm>
            <a:off x="3429000" y="5505722"/>
            <a:ext cx="3080972" cy="369332"/>
          </a:xfrm>
          <a:prstGeom prst="rect">
            <a:avLst/>
          </a:prstGeom>
          <a:noFill/>
        </p:spPr>
        <p:txBody>
          <a:bodyPr wrap="none" rtlCol="0">
            <a:spAutoFit/>
          </a:bodyPr>
          <a:lstStyle/>
          <a:p>
            <a:r>
              <a:rPr lang="en-US" i="1" dirty="0">
                <a:latin typeface="Times" charset="0"/>
              </a:rPr>
              <a:t>P(+cavity, +detect, -toothache)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819400" y="-33295"/>
            <a:ext cx="6553200" cy="1143000"/>
          </a:xfrm>
        </p:spPr>
        <p:txBody>
          <a:bodyPr/>
          <a:lstStyle/>
          <a:p>
            <a:pPr eaLnBrk="1" hangingPunct="1"/>
            <a:r>
              <a:rPr lang="en-US" dirty="0">
                <a:latin typeface="Calibri"/>
                <a:cs typeface="Calibri"/>
              </a:rPr>
              <a:t>Probabilities in BNs</a:t>
            </a:r>
          </a:p>
        </p:txBody>
      </p:sp>
      <p:sp>
        <p:nvSpPr>
          <p:cNvPr id="24579" name="Rectangle 3"/>
          <p:cNvSpPr>
            <a:spLocks noGrp="1" noChangeArrowheads="1"/>
          </p:cNvSpPr>
          <p:nvPr>
            <p:ph idx="1"/>
          </p:nvPr>
        </p:nvSpPr>
        <p:spPr>
          <a:xfrm>
            <a:off x="457200" y="1371600"/>
            <a:ext cx="8229600" cy="4800600"/>
          </a:xfrm>
        </p:spPr>
        <p:txBody>
          <a:bodyPr/>
          <a:lstStyle/>
          <a:p>
            <a:pPr eaLnBrk="1" hangingPunct="1">
              <a:lnSpc>
                <a:spcPct val="80000"/>
              </a:lnSpc>
            </a:pPr>
            <a:r>
              <a:rPr lang="en-US" sz="2400" dirty="0">
                <a:latin typeface="Calibri"/>
                <a:cs typeface="Calibri"/>
              </a:rPr>
              <a:t>Why are we guaranteed that setting</a:t>
            </a:r>
            <a:endParaRPr lang="en-US" sz="2000" dirty="0">
              <a:latin typeface="Calibri"/>
              <a:cs typeface="Calibri"/>
            </a:endParaRPr>
          </a:p>
          <a:p>
            <a:pPr lvl="8">
              <a:lnSpc>
                <a:spcPct val="80000"/>
              </a:lnSpc>
            </a:pPr>
            <a:endParaRPr lang="en-US" sz="1200" dirty="0">
              <a:latin typeface="Calibri"/>
              <a:cs typeface="Calibri"/>
            </a:endParaRPr>
          </a:p>
          <a:p>
            <a:pPr lvl="5">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lvl="7">
              <a:lnSpc>
                <a:spcPct val="80000"/>
              </a:lnSpc>
            </a:pPr>
            <a:endParaRPr lang="en-US" sz="1200" dirty="0">
              <a:latin typeface="Calibri"/>
              <a:cs typeface="Calibri"/>
            </a:endParaRPr>
          </a:p>
          <a:p>
            <a:pPr marL="0" indent="0" eaLnBrk="1" hangingPunct="1">
              <a:lnSpc>
                <a:spcPct val="80000"/>
              </a:lnSpc>
              <a:buNone/>
            </a:pPr>
            <a:r>
              <a:rPr lang="en-US" sz="2400" dirty="0">
                <a:latin typeface="Calibri"/>
                <a:cs typeface="Calibri"/>
              </a:rPr>
              <a:t>    results in a proper joint distribution?  </a:t>
            </a:r>
            <a:endParaRPr lang="en-US" sz="1200" dirty="0">
              <a:latin typeface="Calibri"/>
              <a:cs typeface="Calibri"/>
            </a:endParaRPr>
          </a:p>
          <a:p>
            <a:pPr lvl="7">
              <a:lnSpc>
                <a:spcPct val="80000"/>
              </a:lnSpc>
            </a:pPr>
            <a:endParaRPr lang="en-US" sz="12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Chain rule (valid for all distributions): </a:t>
            </a:r>
          </a:p>
          <a:p>
            <a:pPr eaLnBrk="1" hangingPunct="1">
              <a:lnSpc>
                <a:spcPct val="80000"/>
              </a:lnSpc>
            </a:pPr>
            <a:endParaRPr lang="en-US" sz="2400" dirty="0">
              <a:latin typeface="Calibri"/>
              <a:cs typeface="Calibri"/>
            </a:endParaRPr>
          </a:p>
          <a:p>
            <a:pPr eaLnBrk="1" hangingPunct="1">
              <a:lnSpc>
                <a:spcPct val="80000"/>
              </a:lnSpc>
            </a:pPr>
            <a:r>
              <a:rPr lang="en-US" sz="2400" u="sng" dirty="0">
                <a:latin typeface="Calibri"/>
                <a:cs typeface="Calibri"/>
              </a:rPr>
              <a:t>Assume</a:t>
            </a:r>
            <a:r>
              <a:rPr lang="en-US" sz="2400" dirty="0">
                <a:latin typeface="Calibri"/>
                <a:cs typeface="Calibri"/>
              </a:rPr>
              <a:t> conditional independences: </a:t>
            </a:r>
          </a:p>
          <a:p>
            <a:pPr eaLnBrk="1" hangingPunct="1">
              <a:lnSpc>
                <a:spcPct val="80000"/>
              </a:lnSpc>
            </a:pPr>
            <a:endParaRPr lang="en-US" sz="2400" dirty="0">
              <a:latin typeface="Calibri"/>
              <a:cs typeface="Calibri"/>
            </a:endParaRPr>
          </a:p>
          <a:p>
            <a:pPr marL="0" indent="0" eaLnBrk="1" hangingPunct="1">
              <a:lnSpc>
                <a:spcPct val="80000"/>
              </a:lnSpc>
              <a:buNone/>
            </a:pPr>
            <a:r>
              <a:rPr lang="en-US" sz="2400" dirty="0">
                <a:latin typeface="Calibri"/>
                <a:cs typeface="Calibri"/>
                <a:sym typeface="Wingdings"/>
              </a:rPr>
              <a:t>       Consequence:</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lvl="2">
              <a:lnSpc>
                <a:spcPct val="80000"/>
              </a:lnSpc>
            </a:pPr>
            <a:endParaRPr lang="en-US" sz="1600" dirty="0">
              <a:latin typeface="Calibri"/>
              <a:cs typeface="Calibri"/>
            </a:endParaRPr>
          </a:p>
          <a:p>
            <a:pPr eaLnBrk="1" hangingPunct="1">
              <a:lnSpc>
                <a:spcPct val="80000"/>
              </a:lnSpc>
            </a:pPr>
            <a:r>
              <a:rPr lang="en-US" sz="2400" dirty="0">
                <a:latin typeface="Calibri"/>
                <a:cs typeface="Calibri"/>
              </a:rPr>
              <a:t>Not every BN can represent every joint distribution</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The topology enforces certain conditional independencies</a:t>
            </a:r>
          </a:p>
        </p:txBody>
      </p:sp>
      <p:pic>
        <p:nvPicPr>
          <p:cNvPr id="4" name="Picture 3"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1219200" y="1842796"/>
            <a:ext cx="4876800" cy="67180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6019800" y="3200400"/>
            <a:ext cx="5115374" cy="7425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auto">
          <a:xfrm>
            <a:off x="3505200" y="4677376"/>
            <a:ext cx="5078413" cy="69957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10800" y="152400"/>
            <a:ext cx="2743200" cy="1828800"/>
          </a:xfrm>
          <a:prstGeom prst="rect">
            <a:avLst/>
          </a:prstGeom>
        </p:spPr>
      </p:pic>
      <p:pic>
        <p:nvPicPr>
          <p:cNvPr id="6" name="Picture 5"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6019800" y="4147542"/>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74594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47" name="Text Box 47"/>
          <p:cNvSpPr txBox="1">
            <a:spLocks noChangeArrowheads="1"/>
          </p:cNvSpPr>
          <p:nvPr/>
        </p:nvSpPr>
        <p:spPr bwMode="auto">
          <a:xfrm>
            <a:off x="2286000" y="5943600"/>
            <a:ext cx="67056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i="1" dirty="0">
                <a:solidFill>
                  <a:srgbClr val="CC0000"/>
                </a:solidFill>
                <a:latin typeface="Calibri"/>
                <a:cs typeface="Calibri"/>
              </a:rPr>
              <a:t>Only distributions whose variables are absolutely independent can be represented by a Bayes</a:t>
            </a:r>
            <a:r>
              <a:rPr lang="ja-JP" altLang="en-US" i="1" dirty="0">
                <a:solidFill>
                  <a:srgbClr val="CC0000"/>
                </a:solidFill>
                <a:latin typeface="Calibri"/>
                <a:cs typeface="Calibri"/>
              </a:rPr>
              <a:t>’</a:t>
            </a:r>
            <a:r>
              <a:rPr lang="en-US" i="1" dirty="0">
                <a:solidFill>
                  <a:srgbClr val="CC0000"/>
                </a:solidFill>
                <a:latin typeface="Calibri"/>
                <a:cs typeface="Calibri"/>
              </a:rPr>
              <a:t> net with no arcs.</a:t>
            </a: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Example: Coin Flips</a:t>
            </a:r>
          </a:p>
        </p:txBody>
      </p:sp>
      <p:graphicFrame>
        <p:nvGraphicFramePr>
          <p:cNvPr id="1071108" name="Group 4"/>
          <p:cNvGraphicFramePr>
            <a:graphicFrameLocks noGrp="1"/>
          </p:cNvGraphicFramePr>
          <p:nvPr>
            <p:extLst>
              <p:ext uri="{D42A27DB-BD31-4B8C-83A1-F6EECF244321}">
                <p14:modId xmlns:p14="http://schemas.microsoft.com/office/powerpoint/2010/main" val="3150617775"/>
              </p:ext>
            </p:extLst>
          </p:nvPr>
        </p:nvGraphicFramePr>
        <p:xfrm>
          <a:off x="1219200" y="34480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20" name="Group 16"/>
          <p:cNvGraphicFramePr>
            <a:graphicFrameLocks noGrp="1"/>
          </p:cNvGraphicFramePr>
          <p:nvPr>
            <p:extLst>
              <p:ext uri="{D42A27DB-BD31-4B8C-83A1-F6EECF244321}">
                <p14:modId xmlns:p14="http://schemas.microsoft.com/office/powerpoint/2010/main" val="2285494891"/>
              </p:ext>
            </p:extLst>
          </p:nvPr>
        </p:nvGraphicFramePr>
        <p:xfrm>
          <a:off x="29908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1131" name="Group 27"/>
          <p:cNvGraphicFramePr>
            <a:graphicFrameLocks noGrp="1"/>
          </p:cNvGraphicFramePr>
          <p:nvPr>
            <p:extLst>
              <p:ext uri="{D42A27DB-BD31-4B8C-83A1-F6EECF244321}">
                <p14:modId xmlns:p14="http://schemas.microsoft.com/office/powerpoint/2010/main" val="2431668484"/>
              </p:ext>
            </p:extLst>
          </p:nvPr>
        </p:nvGraphicFramePr>
        <p:xfrm>
          <a:off x="6267450" y="344487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5640" name="Picture 40" descr="txp_fig"/>
          <p:cNvPicPr>
            <a:picLocks noChangeAspect="1" noChangeArrowheads="1"/>
          </p:cNvPicPr>
          <p:nvPr>
            <p:custDataLst>
              <p:tags r:id="rId1"/>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05400" y="3725863"/>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42" name="Oval 42"/>
          <p:cNvSpPr>
            <a:spLocks noChangeArrowheads="1"/>
          </p:cNvSpPr>
          <p:nvPr/>
        </p:nvSpPr>
        <p:spPr bwMode="auto">
          <a:xfrm>
            <a:off x="16002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X</a:t>
            </a:r>
            <a:r>
              <a:rPr lang="en-US" sz="2800" baseline="-25000" dirty="0">
                <a:latin typeface="Calibri"/>
                <a:cs typeface="Calibri"/>
              </a:rPr>
              <a:t>1</a:t>
            </a:r>
          </a:p>
        </p:txBody>
      </p:sp>
      <p:sp>
        <p:nvSpPr>
          <p:cNvPr id="25643" name="Oval 43"/>
          <p:cNvSpPr>
            <a:spLocks noChangeArrowheads="1"/>
          </p:cNvSpPr>
          <p:nvPr/>
        </p:nvSpPr>
        <p:spPr bwMode="auto">
          <a:xfrm>
            <a:off x="3276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baseline="-25000">
                <a:latin typeface="Calibri"/>
                <a:cs typeface="Calibri"/>
              </a:rPr>
              <a:t>2</a:t>
            </a:r>
          </a:p>
        </p:txBody>
      </p:sp>
      <p:sp>
        <p:nvSpPr>
          <p:cNvPr id="25644" name="Oval 44"/>
          <p:cNvSpPr>
            <a:spLocks noChangeArrowheads="1"/>
          </p:cNvSpPr>
          <p:nvPr/>
        </p:nvSpPr>
        <p:spPr bwMode="auto">
          <a:xfrm>
            <a:off x="6705600" y="1905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X</a:t>
            </a:r>
            <a:r>
              <a:rPr lang="en-US" sz="2800" i="1" baseline="-25000">
                <a:latin typeface="Calibri"/>
                <a:cs typeface="Calibri"/>
              </a:rPr>
              <a:t>n</a:t>
            </a:r>
          </a:p>
        </p:txBody>
      </p:sp>
      <p:pic>
        <p:nvPicPr>
          <p:cNvPr id="25645" name="Picture 45" descr="txp_fig"/>
          <p:cNvPicPr>
            <a:picLocks noChangeAspect="1" noChangeArrowheads="1"/>
          </p:cNvPicPr>
          <p:nvPr>
            <p:custDataLst>
              <p:tags r:id="rId2"/>
            </p:custDataLst>
          </p:nvPr>
        </p:nvPicPr>
        <p:blipFill>
          <a:blip r:embed="rId5" cstate="email">
            <a:extLst>
              <a:ext uri="{28A0092B-C50C-407E-A947-70E740481C1C}">
                <a14:useLocalDpi xmlns:a14="http://schemas.microsoft.com/office/drawing/2010/main" val="0"/>
              </a:ext>
            </a:extLst>
          </a:blip>
          <a:srcRect/>
          <a:stretch>
            <a:fillRect/>
          </a:stretch>
        </p:blipFill>
        <p:spPr bwMode="auto">
          <a:xfrm>
            <a:off x="5181600" y="2209800"/>
            <a:ext cx="469900" cy="8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5400" y="1447798"/>
            <a:ext cx="2893913" cy="2764720"/>
          </a:xfrm>
          <a:prstGeom prst="rect">
            <a:avLst/>
          </a:prstGeom>
        </p:spPr>
      </p:pic>
      <p:sp>
        <p:nvSpPr>
          <p:cNvPr id="18" name="TextBox 17">
            <a:extLst>
              <a:ext uri="{FF2B5EF4-FFF2-40B4-BE49-F238E27FC236}">
                <a16:creationId xmlns:a16="http://schemas.microsoft.com/office/drawing/2014/main" id="{C4950344-95B1-9AD1-9F04-D7C223C18117}"/>
              </a:ext>
            </a:extLst>
          </p:cNvPr>
          <p:cNvSpPr txBox="1"/>
          <p:nvPr/>
        </p:nvSpPr>
        <p:spPr>
          <a:xfrm>
            <a:off x="1747354" y="4930292"/>
            <a:ext cx="369238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h,h</a:t>
            </a:r>
            <a:r>
              <a:rPr lang="en-US" sz="2500" i="1" dirty="0">
                <a:latin typeface="Calibri"/>
                <a:cs typeface="Calibri"/>
              </a:rPr>
              <a:t>, t, h) = </a:t>
            </a:r>
            <a:endParaRPr lang="en-US" sz="2500" dirty="0"/>
          </a:p>
        </p:txBody>
      </p:sp>
      <p:sp>
        <p:nvSpPr>
          <p:cNvPr id="19" name="TextBox 18">
            <a:extLst>
              <a:ext uri="{FF2B5EF4-FFF2-40B4-BE49-F238E27FC236}">
                <a16:creationId xmlns:a16="http://schemas.microsoft.com/office/drawing/2014/main" id="{2ED85620-15A9-DFC5-39F1-2E53F55B36CB}"/>
              </a:ext>
            </a:extLst>
          </p:cNvPr>
          <p:cNvSpPr txBox="1"/>
          <p:nvPr/>
        </p:nvSpPr>
        <p:spPr>
          <a:xfrm>
            <a:off x="3249681" y="2938205"/>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2</a:t>
            </a:r>
            <a:r>
              <a:rPr lang="en-US" sz="2500" i="1" dirty="0">
                <a:latin typeface="Calibri"/>
                <a:cs typeface="Calibri"/>
              </a:rPr>
              <a:t>)</a:t>
            </a:r>
            <a:endParaRPr lang="en-US" sz="2500" dirty="0"/>
          </a:p>
        </p:txBody>
      </p:sp>
      <p:sp>
        <p:nvSpPr>
          <p:cNvPr id="20" name="TextBox 19">
            <a:extLst>
              <a:ext uri="{FF2B5EF4-FFF2-40B4-BE49-F238E27FC236}">
                <a16:creationId xmlns:a16="http://schemas.microsoft.com/office/drawing/2014/main" id="{AD5FD4BD-14B3-E9BE-7C68-C74DB7AE6B80}"/>
              </a:ext>
            </a:extLst>
          </p:cNvPr>
          <p:cNvSpPr txBox="1"/>
          <p:nvPr/>
        </p:nvSpPr>
        <p:spPr>
          <a:xfrm>
            <a:off x="6678681" y="2936071"/>
            <a:ext cx="815837" cy="477054"/>
          </a:xfrm>
          <a:prstGeom prst="rect">
            <a:avLst/>
          </a:prstGeom>
          <a:noFill/>
        </p:spPr>
        <p:txBody>
          <a:bodyPr wrap="square">
            <a:spAutoFit/>
          </a:bodyPr>
          <a:lstStyle/>
          <a:p>
            <a:r>
              <a:rPr lang="en-US" sz="2500" i="1" dirty="0">
                <a:latin typeface="Calibri"/>
                <a:cs typeface="Calibri"/>
              </a:rPr>
              <a:t>P(</a:t>
            </a:r>
            <a:r>
              <a:rPr lang="en-US" sz="2500" i="1" dirty="0" err="1">
                <a:latin typeface="Calibri"/>
                <a:cs typeface="Calibri"/>
              </a:rPr>
              <a:t>X</a:t>
            </a:r>
            <a:r>
              <a:rPr lang="en-US" sz="2500" i="1" baseline="-25000" dirty="0" err="1">
                <a:latin typeface="Calibri"/>
                <a:cs typeface="Calibri"/>
              </a:rPr>
              <a:t>n</a:t>
            </a:r>
            <a:r>
              <a:rPr lang="en-US" sz="2500" i="1" dirty="0">
                <a:latin typeface="Calibri"/>
                <a:cs typeface="Calibri"/>
              </a:rPr>
              <a:t>)</a:t>
            </a:r>
            <a:endParaRPr lang="en-US" sz="2500" dirty="0"/>
          </a:p>
        </p:txBody>
      </p:sp>
      <p:sp>
        <p:nvSpPr>
          <p:cNvPr id="21" name="TextBox 20">
            <a:extLst>
              <a:ext uri="{FF2B5EF4-FFF2-40B4-BE49-F238E27FC236}">
                <a16:creationId xmlns:a16="http://schemas.microsoft.com/office/drawing/2014/main" id="{BF8E340B-9BBF-B8AD-474E-C97E8BC8EE2C}"/>
              </a:ext>
            </a:extLst>
          </p:cNvPr>
          <p:cNvSpPr txBox="1"/>
          <p:nvPr/>
        </p:nvSpPr>
        <p:spPr>
          <a:xfrm>
            <a:off x="1502051" y="2936071"/>
            <a:ext cx="815837" cy="477054"/>
          </a:xfrm>
          <a:prstGeom prst="rect">
            <a:avLst/>
          </a:prstGeom>
          <a:noFill/>
        </p:spPr>
        <p:txBody>
          <a:bodyPr wrap="square">
            <a:spAutoFit/>
          </a:bodyPr>
          <a:lstStyle/>
          <a:p>
            <a:r>
              <a:rPr lang="en-US" sz="2500" i="1" dirty="0">
                <a:latin typeface="Calibri"/>
                <a:cs typeface="Calibri"/>
              </a:rPr>
              <a:t>P(X</a:t>
            </a:r>
            <a:r>
              <a:rPr lang="en-US" sz="2500" baseline="-25000" dirty="0">
                <a:latin typeface="Calibri"/>
                <a:cs typeface="Calibri"/>
              </a:rPr>
              <a:t>1</a:t>
            </a:r>
            <a:r>
              <a:rPr lang="en-US" sz="2500" i="1" dirty="0">
                <a:latin typeface="Calibri"/>
                <a:cs typeface="Calibri"/>
              </a:rPr>
              <a:t>)</a:t>
            </a:r>
            <a:endParaRPr lang="en-US"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Independence in Probabilities </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3382382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6628" name="Oval 4"/>
          <p:cNvSpPr>
            <a:spLocks noChangeArrowheads="1"/>
          </p:cNvSpPr>
          <p:nvPr/>
        </p:nvSpPr>
        <p:spPr bwMode="auto">
          <a:xfrm>
            <a:off x="1143000" y="2286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6629" name="Oval 5"/>
          <p:cNvSpPr>
            <a:spLocks noChangeArrowheads="1"/>
          </p:cNvSpPr>
          <p:nvPr/>
        </p:nvSpPr>
        <p:spPr bwMode="auto">
          <a:xfrm>
            <a:off x="1143000" y="3962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6630" name="AutoShape 6"/>
          <p:cNvCxnSpPr>
            <a:cxnSpLocks noChangeShapeType="1"/>
            <a:stCxn id="26628" idx="4"/>
            <a:endCxn id="26629" idx="0"/>
          </p:cNvCxnSpPr>
          <p:nvPr/>
        </p:nvCxnSpPr>
        <p:spPr bwMode="auto">
          <a:xfrm>
            <a:off x="1524000" y="3062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2135" name="Group 7"/>
          <p:cNvGraphicFramePr>
            <a:graphicFrameLocks noGrp="1"/>
          </p:cNvGraphicFramePr>
          <p:nvPr>
            <p:extLst>
              <p:ext uri="{D42A27DB-BD31-4B8C-83A1-F6EECF244321}">
                <p14:modId xmlns:p14="http://schemas.microsoft.com/office/powerpoint/2010/main" val="3396549545"/>
              </p:ext>
            </p:extLst>
          </p:nvPr>
        </p:nvGraphicFramePr>
        <p:xfrm>
          <a:off x="2762250" y="2355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1" name="Group 53"/>
          <p:cNvGraphicFramePr>
            <a:graphicFrameLocks noGrp="1"/>
          </p:cNvGraphicFramePr>
          <p:nvPr>
            <p:extLst>
              <p:ext uri="{D42A27DB-BD31-4B8C-83A1-F6EECF244321}">
                <p14:modId xmlns:p14="http://schemas.microsoft.com/office/powerpoint/2010/main" val="1925771579"/>
              </p:ext>
            </p:extLst>
          </p:nvPr>
        </p:nvGraphicFramePr>
        <p:xfrm>
          <a:off x="2381250" y="3797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 +r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2185" name="Group 57"/>
          <p:cNvGraphicFramePr>
            <a:graphicFrameLocks noGrp="1"/>
          </p:cNvGraphicFramePr>
          <p:nvPr>
            <p:extLst>
              <p:ext uri="{D42A27DB-BD31-4B8C-83A1-F6EECF244321}">
                <p14:modId xmlns:p14="http://schemas.microsoft.com/office/powerpoint/2010/main" val="1800554009"/>
              </p:ext>
            </p:extLst>
          </p:nvPr>
        </p:nvGraphicFramePr>
        <p:xfrm>
          <a:off x="2381250" y="4660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cap="flat">
                      <a:noFill/>
                    </a:lnL>
                    <a:lnR w="28575"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4419600"/>
            <a:ext cx="5247974" cy="2199775"/>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414" y="4572000"/>
            <a:ext cx="2126385" cy="2057400"/>
          </a:xfrm>
          <a:prstGeom prst="rect">
            <a:avLst/>
          </a:prstGeom>
        </p:spPr>
      </p:pic>
      <p:sp>
        <p:nvSpPr>
          <p:cNvPr id="14" name="TextBox 13">
            <a:extLst>
              <a:ext uri="{FF2B5EF4-FFF2-40B4-BE49-F238E27FC236}">
                <a16:creationId xmlns:a16="http://schemas.microsoft.com/office/drawing/2014/main" id="{9E4FED43-36D1-3113-8778-9F9EAF987FB4}"/>
              </a:ext>
            </a:extLst>
          </p:cNvPr>
          <p:cNvSpPr txBox="1"/>
          <p:nvPr/>
        </p:nvSpPr>
        <p:spPr>
          <a:xfrm>
            <a:off x="3140213" y="1838763"/>
            <a:ext cx="815837" cy="477054"/>
          </a:xfrm>
          <a:prstGeom prst="rect">
            <a:avLst/>
          </a:prstGeom>
          <a:noFill/>
        </p:spPr>
        <p:txBody>
          <a:bodyPr wrap="square">
            <a:spAutoFit/>
          </a:bodyPr>
          <a:lstStyle/>
          <a:p>
            <a:r>
              <a:rPr lang="en-US" sz="2500" i="1" dirty="0">
                <a:latin typeface="Calibri"/>
                <a:cs typeface="Calibri"/>
              </a:rPr>
              <a:t>P(R)</a:t>
            </a:r>
            <a:endParaRPr lang="en-US" sz="2500" dirty="0"/>
          </a:p>
        </p:txBody>
      </p:sp>
      <p:sp>
        <p:nvSpPr>
          <p:cNvPr id="15" name="TextBox 14">
            <a:extLst>
              <a:ext uri="{FF2B5EF4-FFF2-40B4-BE49-F238E27FC236}">
                <a16:creationId xmlns:a16="http://schemas.microsoft.com/office/drawing/2014/main" id="{70C0A7EE-0557-1C7E-19D1-8429E5B28A8F}"/>
              </a:ext>
            </a:extLst>
          </p:cNvPr>
          <p:cNvSpPr txBox="1"/>
          <p:nvPr/>
        </p:nvSpPr>
        <p:spPr>
          <a:xfrm>
            <a:off x="3363238" y="3282147"/>
            <a:ext cx="1185624" cy="477054"/>
          </a:xfrm>
          <a:prstGeom prst="rect">
            <a:avLst/>
          </a:prstGeom>
          <a:noFill/>
        </p:spPr>
        <p:txBody>
          <a:bodyPr wrap="square">
            <a:spAutoFit/>
          </a:bodyPr>
          <a:lstStyle/>
          <a:p>
            <a:r>
              <a:rPr lang="en-US" sz="2500" i="1" dirty="0">
                <a:latin typeface="Calibri"/>
                <a:cs typeface="Calibri"/>
              </a:rPr>
              <a:t>P(T</a:t>
            </a:r>
            <a:r>
              <a:rPr lang="en-US" sz="2500" dirty="0">
                <a:latin typeface="Calibri"/>
                <a:cs typeface="Calibri"/>
              </a:rPr>
              <a:t>|</a:t>
            </a:r>
            <a:r>
              <a:rPr lang="en-US" sz="2500" i="1" dirty="0">
                <a:latin typeface="Calibri"/>
                <a:cs typeface="Calibri"/>
              </a:rPr>
              <a:t>R)</a:t>
            </a:r>
            <a:endParaRPr lang="en-US" sz="2500" dirty="0"/>
          </a:p>
        </p:txBody>
      </p:sp>
      <p:sp>
        <p:nvSpPr>
          <p:cNvPr id="16" name="TextBox 15">
            <a:extLst>
              <a:ext uri="{FF2B5EF4-FFF2-40B4-BE49-F238E27FC236}">
                <a16:creationId xmlns:a16="http://schemas.microsoft.com/office/drawing/2014/main" id="{07DE85D1-1F16-7B81-3C3B-948802800183}"/>
              </a:ext>
            </a:extLst>
          </p:cNvPr>
          <p:cNvSpPr txBox="1"/>
          <p:nvPr/>
        </p:nvSpPr>
        <p:spPr>
          <a:xfrm>
            <a:off x="5268912" y="2270539"/>
            <a:ext cx="1654175" cy="477054"/>
          </a:xfrm>
          <a:prstGeom prst="rect">
            <a:avLst/>
          </a:prstGeom>
          <a:noFill/>
        </p:spPr>
        <p:txBody>
          <a:bodyPr wrap="square">
            <a:spAutoFit/>
          </a:bodyPr>
          <a:lstStyle/>
          <a:p>
            <a:r>
              <a:rPr lang="en-US" sz="2500" i="1" dirty="0">
                <a:latin typeface="Calibri"/>
                <a:cs typeface="Calibri"/>
              </a:rPr>
              <a:t>P(+r, </a:t>
            </a:r>
            <a:r>
              <a:rPr lang="en-US" sz="2500" dirty="0">
                <a:latin typeface="Calibri"/>
                <a:cs typeface="Calibri"/>
              </a:rPr>
              <a:t>-t</a:t>
            </a:r>
            <a:r>
              <a:rPr lang="en-US" sz="2500" i="1" dirty="0">
                <a:latin typeface="Calibri"/>
                <a:cs typeface="Calibri"/>
              </a:rPr>
              <a:t>) = </a:t>
            </a:r>
            <a:endParaRPr lang="en-US" sz="2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Bayes’</a:t>
            </a:r>
            <a:r>
              <a:rPr lang="en-US" altLang="ja-JP" dirty="0">
                <a:latin typeface="Calibri"/>
                <a:cs typeface="Calibri"/>
              </a:rPr>
              <a:t> </a:t>
            </a:r>
            <a:r>
              <a:rPr lang="en-US" dirty="0">
                <a:latin typeface="Calibri"/>
                <a:cs typeface="Calibri"/>
              </a:rPr>
              <a:t>Nets</a:t>
            </a:r>
          </a:p>
        </p:txBody>
      </p:sp>
      <p:sp>
        <p:nvSpPr>
          <p:cNvPr id="31747" name="Rectangle 3"/>
          <p:cNvSpPr>
            <a:spLocks noGrp="1" noChangeArrowheads="1"/>
          </p:cNvSpPr>
          <p:nvPr>
            <p:ph idx="1"/>
          </p:nvPr>
        </p:nvSpPr>
        <p:spPr>
          <a:xfrm>
            <a:off x="406400" y="1397001"/>
            <a:ext cx="6146800" cy="4729164"/>
          </a:xfrm>
        </p:spPr>
        <p:txBody>
          <a:bodyPr/>
          <a:lstStyle/>
          <a:p>
            <a:pPr eaLnBrk="1" hangingPunct="1">
              <a:lnSpc>
                <a:spcPct val="80000"/>
              </a:lnSpc>
            </a:pPr>
            <a:r>
              <a:rPr lang="en-US" sz="2400" dirty="0">
                <a:latin typeface="Calibri"/>
                <a:cs typeface="Calibri"/>
              </a:rPr>
              <a:t>So far: how a Bayes</a:t>
            </a:r>
            <a:r>
              <a:rPr lang="ja-JP" altLang="en-US" sz="2400" dirty="0">
                <a:latin typeface="Calibri"/>
                <a:cs typeface="Calibri"/>
              </a:rPr>
              <a:t>’</a:t>
            </a:r>
            <a:r>
              <a:rPr lang="en-US" sz="2400" dirty="0">
                <a:latin typeface="Calibri"/>
                <a:cs typeface="Calibri"/>
              </a:rPr>
              <a:t> net encodes a joint distribution</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Today: how to answer queries about that distribution</a:t>
            </a:r>
          </a:p>
          <a:p>
            <a:pPr lvl="1">
              <a:lnSpc>
                <a:spcPct val="80000"/>
              </a:lnSpc>
            </a:pPr>
            <a:r>
              <a:rPr lang="en-US" sz="1600" dirty="0">
                <a:latin typeface="Calibri"/>
                <a:cs typeface="Calibri"/>
              </a:rPr>
              <a:t>Main goal: answer queries about conditional independence and influence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Finally: how to answer numerical queries (inference)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722" y="1524000"/>
            <a:ext cx="5332633" cy="388619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199" y="1143001"/>
            <a:ext cx="2666998" cy="1773729"/>
          </a:xfrm>
          <a:prstGeom prst="rect">
            <a:avLst/>
          </a:prstGeom>
        </p:spPr>
      </p:pic>
      <p:sp>
        <p:nvSpPr>
          <p:cNvPr id="27650" name="Title 1"/>
          <p:cNvSpPr>
            <a:spLocks noGrp="1"/>
          </p:cNvSpPr>
          <p:nvPr>
            <p:ph type="title"/>
          </p:nvPr>
        </p:nvSpPr>
        <p:spPr/>
        <p:txBody>
          <a:bodyPr/>
          <a:lstStyle/>
          <a:p>
            <a:r>
              <a:rPr lang="en-US" dirty="0">
                <a:latin typeface="Calibri"/>
                <a:cs typeface="Calibri"/>
              </a:rPr>
              <a:t>Example: Alarm Network</a:t>
            </a:r>
          </a:p>
        </p:txBody>
      </p:sp>
      <p:sp>
        <p:nvSpPr>
          <p:cNvPr id="5" name="Oval 4"/>
          <p:cNvSpPr/>
          <p:nvPr/>
        </p:nvSpPr>
        <p:spPr>
          <a:xfrm>
            <a:off x="29718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6" name="Oval 5"/>
          <p:cNvSpPr/>
          <p:nvPr/>
        </p:nvSpPr>
        <p:spPr>
          <a:xfrm>
            <a:off x="48006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7" name="Oval 6"/>
          <p:cNvSpPr/>
          <p:nvPr/>
        </p:nvSpPr>
        <p:spPr>
          <a:xfrm>
            <a:off x="39624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8" name="Oval 7"/>
          <p:cNvSpPr/>
          <p:nvPr/>
        </p:nvSpPr>
        <p:spPr>
          <a:xfrm>
            <a:off x="28194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9" name="Oval 8"/>
          <p:cNvSpPr/>
          <p:nvPr/>
        </p:nvSpPr>
        <p:spPr>
          <a:xfrm>
            <a:off x="51054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11" name="Straight Arrow Connector 10"/>
          <p:cNvCxnSpPr>
            <a:stCxn id="5" idx="4"/>
            <a:endCxn id="7" idx="1"/>
          </p:cNvCxnSpPr>
          <p:nvPr/>
        </p:nvCxnSpPr>
        <p:spPr>
          <a:xfrm rot="16200000" flipH="1">
            <a:off x="37449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a:stCxn id="6" idx="4"/>
            <a:endCxn id="7" idx="7"/>
          </p:cNvCxnSpPr>
          <p:nvPr/>
        </p:nvCxnSpPr>
        <p:spPr>
          <a:xfrm flipH="1">
            <a:off x="49380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7" idx="3"/>
            <a:endCxn id="8" idx="0"/>
          </p:cNvCxnSpPr>
          <p:nvPr/>
        </p:nvCxnSpPr>
        <p:spPr>
          <a:xfrm rot="5400000">
            <a:off x="36306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5"/>
            <a:endCxn id="9" idx="0"/>
          </p:cNvCxnSpPr>
          <p:nvPr/>
        </p:nvCxnSpPr>
        <p:spPr>
          <a:xfrm rot="16200000" flipH="1">
            <a:off x="51784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464960616"/>
              </p:ext>
            </p:extLst>
          </p:nvPr>
        </p:nvGraphicFramePr>
        <p:xfrm>
          <a:off x="15240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291386141"/>
              </p:ext>
            </p:extLst>
          </p:nvPr>
        </p:nvGraphicFramePr>
        <p:xfrm>
          <a:off x="70104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127273459"/>
              </p:ext>
            </p:extLst>
          </p:nvPr>
        </p:nvGraphicFramePr>
        <p:xfrm>
          <a:off x="70104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264688790"/>
              </p:ext>
            </p:extLst>
          </p:nvPr>
        </p:nvGraphicFramePr>
        <p:xfrm>
          <a:off x="16764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329292151"/>
              </p:ext>
            </p:extLst>
          </p:nvPr>
        </p:nvGraphicFramePr>
        <p:xfrm>
          <a:off x="42672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latin typeface="Calibri"/>
                <a:cs typeface="Calibri"/>
              </a:rPr>
              <a:t>Example: Traffic</a:t>
            </a:r>
          </a:p>
        </p:txBody>
      </p:sp>
      <p:sp>
        <p:nvSpPr>
          <p:cNvPr id="28675" name="Rectangle 3"/>
          <p:cNvSpPr>
            <a:spLocks noGrp="1" noChangeArrowheads="1"/>
          </p:cNvSpPr>
          <p:nvPr>
            <p:ph idx="1"/>
          </p:nvPr>
        </p:nvSpPr>
        <p:spPr/>
        <p:txBody>
          <a:bodyPr/>
          <a:lstStyle/>
          <a:p>
            <a:pPr eaLnBrk="1" hangingPunct="1"/>
            <a:r>
              <a:rPr lang="en-US" dirty="0">
                <a:latin typeface="Calibri"/>
                <a:cs typeface="Calibri"/>
              </a:rPr>
              <a:t>Causal direction</a:t>
            </a:r>
          </a:p>
        </p:txBody>
      </p:sp>
      <p:sp>
        <p:nvSpPr>
          <p:cNvPr id="28676" name="Oval 4"/>
          <p:cNvSpPr>
            <a:spLocks noChangeArrowheads="1"/>
          </p:cNvSpPr>
          <p:nvPr/>
        </p:nvSpPr>
        <p:spPr bwMode="auto">
          <a:xfrm>
            <a:off x="914400" y="34290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R</a:t>
            </a:r>
            <a:endParaRPr lang="en-US" sz="2800" baseline="-25000">
              <a:latin typeface="Calibri"/>
              <a:cs typeface="Calibri"/>
            </a:endParaRPr>
          </a:p>
        </p:txBody>
      </p:sp>
      <p:sp>
        <p:nvSpPr>
          <p:cNvPr id="28677" name="Oval 5"/>
          <p:cNvSpPr>
            <a:spLocks noChangeArrowheads="1"/>
          </p:cNvSpPr>
          <p:nvPr/>
        </p:nvSpPr>
        <p:spPr bwMode="auto">
          <a:xfrm>
            <a:off x="914400" y="510540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cxnSp>
        <p:nvCxnSpPr>
          <p:cNvPr id="28678" name="AutoShape 6"/>
          <p:cNvCxnSpPr>
            <a:cxnSpLocks noChangeShapeType="1"/>
            <a:stCxn id="28676" idx="4"/>
            <a:endCxn id="28677" idx="0"/>
          </p:cNvCxnSpPr>
          <p:nvPr/>
        </p:nvCxnSpPr>
        <p:spPr bwMode="auto">
          <a:xfrm>
            <a:off x="1295400" y="420528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8279" name="Group 7"/>
          <p:cNvGraphicFramePr>
            <a:graphicFrameLocks noGrp="1"/>
          </p:cNvGraphicFramePr>
          <p:nvPr>
            <p:extLst>
              <p:ext uri="{D42A27DB-BD31-4B8C-83A1-F6EECF244321}">
                <p14:modId xmlns:p14="http://schemas.microsoft.com/office/powerpoint/2010/main" val="886661444"/>
              </p:ext>
            </p:extLst>
          </p:nvPr>
        </p:nvGraphicFramePr>
        <p:xfrm>
          <a:off x="2533650" y="349885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 name="Picture 1" descr="txp_fig.png"/>
          <p:cNvPicPr>
            <a:picLocks noChangeAspect="1"/>
          </p:cNvPicPr>
          <p:nvPr>
            <p:custDataLst>
              <p:tags r:id="rId1"/>
            </p:custDataLst>
          </p:nvPr>
        </p:nvPicPr>
        <p:blipFill>
          <a:blip r:embed="rId6" cstate="email">
            <a:extLst>
              <a:ext uri="{28A0092B-C50C-407E-A947-70E740481C1C}">
                <a14:useLocalDpi xmlns:a14="http://schemas.microsoft.com/office/drawing/2010/main" val="0"/>
              </a:ext>
            </a:extLst>
          </a:blip>
          <a:stretch>
            <a:fillRect/>
          </a:stretch>
        </p:blipFill>
        <p:spPr bwMode="auto">
          <a:xfrm>
            <a:off x="2919413" y="3124200"/>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291" name="Group 19"/>
          <p:cNvGraphicFramePr>
            <a:graphicFrameLocks noGrp="1"/>
          </p:cNvGraphicFramePr>
          <p:nvPr>
            <p:extLst>
              <p:ext uri="{D42A27DB-BD31-4B8C-83A1-F6EECF244321}">
                <p14:modId xmlns:p14="http://schemas.microsoft.com/office/powerpoint/2010/main" val="2800383901"/>
              </p:ext>
            </p:extLst>
          </p:nvPr>
        </p:nvGraphicFramePr>
        <p:xfrm>
          <a:off x="2152650" y="49403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4" name="Picture 3" descr="txp_fig.png"/>
          <p:cNvPicPr>
            <a:picLocks noChangeAspect="1"/>
          </p:cNvPicPr>
          <p:nvPr>
            <p:custDataLst>
              <p:tags r:id="rId2"/>
            </p:custDataLst>
          </p:nvPr>
        </p:nvPicPr>
        <p:blipFill>
          <a:blip r:embed="rId7" cstate="email">
            <a:extLst>
              <a:ext uri="{28A0092B-C50C-407E-A947-70E740481C1C}">
                <a14:useLocalDpi xmlns:a14="http://schemas.microsoft.com/office/drawing/2010/main" val="0"/>
              </a:ext>
            </a:extLst>
          </a:blip>
          <a:stretch>
            <a:fillRect/>
          </a:stretch>
        </p:blipFill>
        <p:spPr bwMode="auto">
          <a:xfrm>
            <a:off x="2667000" y="4560888"/>
            <a:ext cx="1060450" cy="313654"/>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graphicFrame>
        <p:nvGraphicFramePr>
          <p:cNvPr id="1078305" name="Group 33"/>
          <p:cNvGraphicFramePr>
            <a:graphicFrameLocks noGrp="1"/>
          </p:cNvGraphicFramePr>
          <p:nvPr>
            <p:extLst>
              <p:ext uri="{D42A27DB-BD31-4B8C-83A1-F6EECF244321}">
                <p14:modId xmlns:p14="http://schemas.microsoft.com/office/powerpoint/2010/main" val="1174854939"/>
              </p:ext>
            </p:extLst>
          </p:nvPr>
        </p:nvGraphicFramePr>
        <p:xfrm>
          <a:off x="2152650" y="580390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8318" name="Group 46"/>
          <p:cNvGraphicFramePr>
            <a:graphicFrameLocks noGrp="1"/>
          </p:cNvGraphicFramePr>
          <p:nvPr>
            <p:extLst>
              <p:ext uri="{D42A27DB-BD31-4B8C-83A1-F6EECF244321}">
                <p14:modId xmlns:p14="http://schemas.microsoft.com/office/powerpoint/2010/main" val="1905586191"/>
              </p:ext>
            </p:extLst>
          </p:nvPr>
        </p:nvGraphicFramePr>
        <p:xfrm>
          <a:off x="5638800" y="4419600"/>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 name="Picture 2" descr="txp_fig.png"/>
          <p:cNvPicPr>
            <a:picLocks noChangeAspect="1"/>
          </p:cNvPicPr>
          <p:nvPr>
            <p:custDataLst>
              <p:tags r:id="rId3"/>
            </p:custDataLst>
          </p:nvPr>
        </p:nvPicPr>
        <p:blipFill>
          <a:blip r:embed="rId8" cstate="email">
            <a:extLst>
              <a:ext uri="{28A0092B-C50C-407E-A947-70E740481C1C}">
                <a14:useLocalDpi xmlns:a14="http://schemas.microsoft.com/office/drawing/2010/main" val="0"/>
              </a:ext>
            </a:extLst>
          </a:blip>
          <a:stretch>
            <a:fillRect/>
          </a:stretch>
        </p:blipFill>
        <p:spPr bwMode="auto">
          <a:xfrm>
            <a:off x="6218238" y="3971925"/>
            <a:ext cx="1090612" cy="29879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0" y="1295400"/>
            <a:ext cx="4485974" cy="1880370"/>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96200" y="1447800"/>
            <a:ext cx="1689842" cy="1635018"/>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295400"/>
            <a:ext cx="9601200" cy="6400800"/>
          </a:xfrm>
          <a:prstGeom prst="rect">
            <a:avLst/>
          </a:prstGeom>
        </p:spPr>
      </p:pic>
      <p:sp>
        <p:nvSpPr>
          <p:cNvPr id="29698" name="Rectangle 2"/>
          <p:cNvSpPr>
            <a:spLocks noGrp="1" noChangeArrowheads="1"/>
          </p:cNvSpPr>
          <p:nvPr>
            <p:ph type="title"/>
          </p:nvPr>
        </p:nvSpPr>
        <p:spPr/>
        <p:txBody>
          <a:bodyPr/>
          <a:lstStyle/>
          <a:p>
            <a:pPr eaLnBrk="1" hangingPunct="1"/>
            <a:r>
              <a:rPr lang="en-US" dirty="0">
                <a:latin typeface="Calibri"/>
                <a:cs typeface="Calibri"/>
              </a:rPr>
              <a:t>Example: Reverse Traffic</a:t>
            </a:r>
          </a:p>
        </p:txBody>
      </p:sp>
      <p:sp>
        <p:nvSpPr>
          <p:cNvPr id="29699" name="Rectangle 3"/>
          <p:cNvSpPr>
            <a:spLocks noGrp="1" noChangeArrowheads="1"/>
          </p:cNvSpPr>
          <p:nvPr>
            <p:ph idx="1"/>
          </p:nvPr>
        </p:nvSpPr>
        <p:spPr/>
        <p:txBody>
          <a:bodyPr/>
          <a:lstStyle/>
          <a:p>
            <a:pPr eaLnBrk="1" hangingPunct="1"/>
            <a:r>
              <a:rPr lang="en-US" dirty="0">
                <a:latin typeface="Calibri"/>
                <a:cs typeface="Calibri"/>
              </a:rPr>
              <a:t>Reverse causality?</a:t>
            </a:r>
          </a:p>
        </p:txBody>
      </p:sp>
      <p:sp>
        <p:nvSpPr>
          <p:cNvPr id="29700" name="Oval 4"/>
          <p:cNvSpPr>
            <a:spLocks noChangeArrowheads="1"/>
          </p:cNvSpPr>
          <p:nvPr/>
        </p:nvSpPr>
        <p:spPr bwMode="auto">
          <a:xfrm>
            <a:off x="914400" y="34353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a:latin typeface="Calibri"/>
                <a:cs typeface="Calibri"/>
              </a:rPr>
              <a:t>T</a:t>
            </a:r>
            <a:endParaRPr lang="en-US" sz="2800" baseline="-25000">
              <a:latin typeface="Calibri"/>
              <a:cs typeface="Calibri"/>
            </a:endParaRPr>
          </a:p>
        </p:txBody>
      </p:sp>
      <p:sp>
        <p:nvSpPr>
          <p:cNvPr id="29701" name="Oval 5"/>
          <p:cNvSpPr>
            <a:spLocks noChangeArrowheads="1"/>
          </p:cNvSpPr>
          <p:nvPr/>
        </p:nvSpPr>
        <p:spPr bwMode="auto">
          <a:xfrm>
            <a:off x="914400" y="5111750"/>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R</a:t>
            </a:r>
            <a:endParaRPr lang="en-US" sz="2800" baseline="-25000" dirty="0">
              <a:latin typeface="Calibri"/>
              <a:cs typeface="Calibri"/>
            </a:endParaRPr>
          </a:p>
        </p:txBody>
      </p:sp>
      <p:cxnSp>
        <p:nvCxnSpPr>
          <p:cNvPr id="29702" name="AutoShape 6"/>
          <p:cNvCxnSpPr>
            <a:cxnSpLocks noChangeShapeType="1"/>
            <a:stCxn id="29700" idx="4"/>
            <a:endCxn id="29701" idx="0"/>
          </p:cNvCxnSpPr>
          <p:nvPr/>
        </p:nvCxnSpPr>
        <p:spPr bwMode="auto">
          <a:xfrm>
            <a:off x="1295400" y="4211638"/>
            <a:ext cx="0" cy="8858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graphicFrame>
        <p:nvGraphicFramePr>
          <p:cNvPr id="1079303" name="Group 7"/>
          <p:cNvGraphicFramePr>
            <a:graphicFrameLocks noGrp="1"/>
          </p:cNvGraphicFramePr>
          <p:nvPr>
            <p:extLst>
              <p:ext uri="{D42A27DB-BD31-4B8C-83A1-F6EECF244321}">
                <p14:modId xmlns:p14="http://schemas.microsoft.com/office/powerpoint/2010/main" val="2852204048"/>
              </p:ext>
            </p:extLst>
          </p:nvPr>
        </p:nvGraphicFramePr>
        <p:xfrm>
          <a:off x="2533650" y="3505200"/>
          <a:ext cx="1428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9/16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7/16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14" name="Group 18"/>
          <p:cNvGraphicFramePr>
            <a:graphicFrameLocks noGrp="1"/>
          </p:cNvGraphicFramePr>
          <p:nvPr>
            <p:extLst>
              <p:ext uri="{D42A27DB-BD31-4B8C-83A1-F6EECF244321}">
                <p14:modId xmlns:p14="http://schemas.microsoft.com/office/powerpoint/2010/main" val="3700252390"/>
              </p:ext>
            </p:extLst>
          </p:nvPr>
        </p:nvGraphicFramePr>
        <p:xfrm>
          <a:off x="2152650" y="49466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27" name="Group 31"/>
          <p:cNvGraphicFramePr>
            <a:graphicFrameLocks noGrp="1"/>
          </p:cNvGraphicFramePr>
          <p:nvPr>
            <p:extLst>
              <p:ext uri="{D42A27DB-BD31-4B8C-83A1-F6EECF244321}">
                <p14:modId xmlns:p14="http://schemas.microsoft.com/office/powerpoint/2010/main" val="1517067075"/>
              </p:ext>
            </p:extLst>
          </p:nvPr>
        </p:nvGraphicFramePr>
        <p:xfrm>
          <a:off x="2152650" y="5810250"/>
          <a:ext cx="2190750" cy="74295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rowSpan="2">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79340" name="Group 44"/>
          <p:cNvGraphicFramePr>
            <a:graphicFrameLocks noGrp="1"/>
          </p:cNvGraphicFramePr>
          <p:nvPr>
            <p:extLst>
              <p:ext uri="{D42A27DB-BD31-4B8C-83A1-F6EECF244321}">
                <p14:modId xmlns:p14="http://schemas.microsoft.com/office/powerpoint/2010/main" val="3428074260"/>
              </p:ext>
            </p:extLst>
          </p:nvPr>
        </p:nvGraphicFramePr>
        <p:xfrm>
          <a:off x="5638800" y="4410075"/>
          <a:ext cx="2190750" cy="1485900"/>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3/16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a:cs typeface="Calibri"/>
                        </a:rPr>
                        <a:t>1/16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endParaRPr kumimoji="0" lang="en-US" sz="1800" b="0" i="0" u="none" strike="noStrike" cap="none" normalizeH="0" baseline="0" dirty="0">
                        <a:ln>
                          <a:noFill/>
                        </a:ln>
                        <a:solidFill>
                          <a:schemeClr val="accent2"/>
                        </a:solidFill>
                        <a:effectLst/>
                        <a:latin typeface="Calibri"/>
                        <a:cs typeface="Calibri"/>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sym typeface="Symbol" pitchFamily="18" charset="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a:cs typeface="Calibri"/>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TextBox 14">
            <a:extLst>
              <a:ext uri="{FF2B5EF4-FFF2-40B4-BE49-F238E27FC236}">
                <a16:creationId xmlns:a16="http://schemas.microsoft.com/office/drawing/2014/main" id="{9DC23B97-048B-7B64-3923-DD18B13CB92D}"/>
              </a:ext>
            </a:extLst>
          </p:cNvPr>
          <p:cNvSpPr txBox="1"/>
          <p:nvPr/>
        </p:nvSpPr>
        <p:spPr>
          <a:xfrm>
            <a:off x="2840106" y="2958296"/>
            <a:ext cx="815837" cy="477054"/>
          </a:xfrm>
          <a:prstGeom prst="rect">
            <a:avLst/>
          </a:prstGeom>
          <a:noFill/>
        </p:spPr>
        <p:txBody>
          <a:bodyPr wrap="square">
            <a:spAutoFit/>
          </a:bodyPr>
          <a:lstStyle/>
          <a:p>
            <a:r>
              <a:rPr lang="en-US" sz="2500" i="1" dirty="0">
                <a:latin typeface="Calibri"/>
                <a:cs typeface="Calibri"/>
              </a:rPr>
              <a:t>P(T)</a:t>
            </a:r>
            <a:endParaRPr lang="en-US" sz="2500" dirty="0"/>
          </a:p>
        </p:txBody>
      </p:sp>
      <p:sp>
        <p:nvSpPr>
          <p:cNvPr id="16" name="TextBox 15">
            <a:extLst>
              <a:ext uri="{FF2B5EF4-FFF2-40B4-BE49-F238E27FC236}">
                <a16:creationId xmlns:a16="http://schemas.microsoft.com/office/drawing/2014/main" id="{353A22AC-3D59-BF3D-CDB9-CC2AEA526228}"/>
              </a:ext>
            </a:extLst>
          </p:cNvPr>
          <p:cNvSpPr txBox="1"/>
          <p:nvPr/>
        </p:nvSpPr>
        <p:spPr>
          <a:xfrm>
            <a:off x="2762776" y="4428722"/>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a:t>
            </a:r>
            <a:r>
              <a:rPr lang="en-US" sz="2500" i="1" dirty="0">
                <a:latin typeface="Calibri"/>
                <a:cs typeface="Calibri"/>
              </a:rPr>
              <a:t>T)</a:t>
            </a:r>
            <a:endParaRPr lang="en-US" sz="2500" dirty="0"/>
          </a:p>
        </p:txBody>
      </p:sp>
      <p:sp>
        <p:nvSpPr>
          <p:cNvPr id="17" name="TextBox 16">
            <a:extLst>
              <a:ext uri="{FF2B5EF4-FFF2-40B4-BE49-F238E27FC236}">
                <a16:creationId xmlns:a16="http://schemas.microsoft.com/office/drawing/2014/main" id="{0F22ACD7-E373-71A1-FE7A-BF2DA8CAEC4C}"/>
              </a:ext>
            </a:extLst>
          </p:cNvPr>
          <p:cNvSpPr txBox="1"/>
          <p:nvPr/>
        </p:nvSpPr>
        <p:spPr>
          <a:xfrm>
            <a:off x="6244482" y="3915076"/>
            <a:ext cx="1185624" cy="477054"/>
          </a:xfrm>
          <a:prstGeom prst="rect">
            <a:avLst/>
          </a:prstGeom>
          <a:noFill/>
        </p:spPr>
        <p:txBody>
          <a:bodyPr wrap="square">
            <a:spAutoFit/>
          </a:bodyPr>
          <a:lstStyle/>
          <a:p>
            <a:r>
              <a:rPr lang="en-US" sz="2500" i="1" dirty="0">
                <a:latin typeface="Calibri"/>
                <a:cs typeface="Calibri"/>
              </a:rPr>
              <a:t>P(R</a:t>
            </a:r>
            <a:r>
              <a:rPr lang="en-US" sz="2500" dirty="0">
                <a:latin typeface="Calibri"/>
                <a:cs typeface="Calibri"/>
              </a:rPr>
              <a:t>, </a:t>
            </a:r>
            <a:r>
              <a:rPr lang="en-US" sz="2500" i="1" dirty="0">
                <a:latin typeface="Calibri"/>
                <a:cs typeface="Calibri"/>
              </a:rPr>
              <a:t>T)</a:t>
            </a:r>
            <a:endParaRPr lang="en-US" sz="2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9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93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9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9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P spid="2970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500" y="1371600"/>
            <a:ext cx="10287000" cy="6858000"/>
          </a:xfrm>
          <a:prstGeom prst="rect">
            <a:avLst/>
          </a:prstGeom>
        </p:spPr>
      </p:pic>
      <p:sp>
        <p:nvSpPr>
          <p:cNvPr id="30722" name="Rectangle 2"/>
          <p:cNvSpPr>
            <a:spLocks noGrp="1" noChangeArrowheads="1"/>
          </p:cNvSpPr>
          <p:nvPr>
            <p:ph type="title"/>
          </p:nvPr>
        </p:nvSpPr>
        <p:spPr/>
        <p:txBody>
          <a:bodyPr/>
          <a:lstStyle/>
          <a:p>
            <a:pPr eaLnBrk="1" hangingPunct="1"/>
            <a:r>
              <a:rPr lang="en-US" dirty="0">
                <a:latin typeface="Calibri"/>
                <a:cs typeface="Calibri"/>
              </a:rPr>
              <a:t>Causality?</a:t>
            </a:r>
          </a:p>
        </p:txBody>
      </p:sp>
      <p:sp>
        <p:nvSpPr>
          <p:cNvPr id="30723" name="Rectangle 3"/>
          <p:cNvSpPr>
            <a:spLocks noGrp="1" noChangeArrowheads="1"/>
          </p:cNvSpPr>
          <p:nvPr>
            <p:ph idx="1"/>
          </p:nvPr>
        </p:nvSpPr>
        <p:spPr>
          <a:xfrm>
            <a:off x="406400" y="1397001"/>
            <a:ext cx="6908800" cy="4729164"/>
          </a:xfrm>
        </p:spPr>
        <p:txBody>
          <a:bodyPr/>
          <a:lstStyle/>
          <a:p>
            <a:pPr eaLnBrk="1" hangingPunct="1">
              <a:lnSpc>
                <a:spcPct val="80000"/>
              </a:lnSpc>
            </a:pPr>
            <a:r>
              <a:rPr lang="en-US" sz="2400" dirty="0">
                <a:latin typeface="Calibri"/>
                <a:cs typeface="Calibri"/>
              </a:rPr>
              <a:t>When Bayes</a:t>
            </a:r>
            <a:r>
              <a:rPr lang="ja-JP" altLang="en-US" sz="2400" dirty="0">
                <a:latin typeface="Calibri"/>
                <a:cs typeface="Calibri"/>
              </a:rPr>
              <a:t>’</a:t>
            </a:r>
            <a:r>
              <a:rPr lang="en-US" sz="2400" dirty="0">
                <a:latin typeface="Calibri"/>
                <a:cs typeface="Calibri"/>
              </a:rPr>
              <a:t> nets reflect the true causal patterns:</a:t>
            </a:r>
          </a:p>
          <a:p>
            <a:pPr lvl="8">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Often simpler (nodes have fewer parents)</a:t>
            </a:r>
          </a:p>
          <a:p>
            <a:pPr lvl="1" eaLnBrk="1" hangingPunct="1">
              <a:lnSpc>
                <a:spcPct val="80000"/>
              </a:lnSpc>
            </a:pPr>
            <a:r>
              <a:rPr lang="en-US" sz="2000" dirty="0">
                <a:latin typeface="Calibri"/>
                <a:cs typeface="Calibri"/>
              </a:rPr>
              <a:t>Often easier to think about</a:t>
            </a:r>
          </a:p>
          <a:p>
            <a:pPr lvl="1" eaLnBrk="1" hangingPunct="1">
              <a:lnSpc>
                <a:spcPct val="80000"/>
              </a:lnSpc>
            </a:pPr>
            <a:r>
              <a:rPr lang="en-US" sz="2000" dirty="0">
                <a:latin typeface="Calibri"/>
                <a:cs typeface="Calibri"/>
              </a:rPr>
              <a:t>Often easier to elicit from experts</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BNs need not actually be causal</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Sometimes no causal net exists over the domain (especially if variables are missing)</a:t>
            </a:r>
          </a:p>
          <a:p>
            <a:pPr lvl="1" eaLnBrk="1" hangingPunct="1">
              <a:lnSpc>
                <a:spcPct val="80000"/>
              </a:lnSpc>
            </a:pPr>
            <a:r>
              <a:rPr lang="en-US" sz="2000" dirty="0">
                <a:latin typeface="Calibri"/>
                <a:cs typeface="Calibri"/>
              </a:rPr>
              <a:t>E.g. consider the variables </a:t>
            </a:r>
            <a:r>
              <a:rPr lang="en-US" sz="2000" i="1" dirty="0">
                <a:latin typeface="Calibri"/>
                <a:cs typeface="Calibri"/>
              </a:rPr>
              <a:t>Traffic</a:t>
            </a:r>
            <a:r>
              <a:rPr lang="en-US" sz="2000" dirty="0">
                <a:latin typeface="Calibri"/>
                <a:cs typeface="Calibri"/>
              </a:rPr>
              <a:t> and </a:t>
            </a:r>
            <a:r>
              <a:rPr lang="en-US" sz="2000" i="1" dirty="0">
                <a:latin typeface="Calibri"/>
                <a:cs typeface="Calibri"/>
              </a:rPr>
              <a:t>Drips</a:t>
            </a:r>
          </a:p>
          <a:p>
            <a:pPr lvl="1" eaLnBrk="1" hangingPunct="1">
              <a:lnSpc>
                <a:spcPct val="80000"/>
              </a:lnSpc>
            </a:pPr>
            <a:r>
              <a:rPr lang="en-US" sz="2000" dirty="0">
                <a:latin typeface="Calibri"/>
                <a:cs typeface="Calibri"/>
              </a:rPr>
              <a:t>End up with arrows that reflect correlation, not causation</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What do the arrows really mean?</a:t>
            </a:r>
          </a:p>
          <a:p>
            <a:pPr lvl="7">
              <a:lnSpc>
                <a:spcPct val="80000"/>
              </a:lnSpc>
            </a:pPr>
            <a:endParaRPr lang="en-US" sz="500" dirty="0">
              <a:latin typeface="Calibri"/>
              <a:cs typeface="Calibri"/>
            </a:endParaRPr>
          </a:p>
          <a:p>
            <a:pPr lvl="1" eaLnBrk="1" hangingPunct="1">
              <a:lnSpc>
                <a:spcPct val="80000"/>
              </a:lnSpc>
            </a:pPr>
            <a:r>
              <a:rPr lang="en-US" sz="2000" dirty="0">
                <a:latin typeface="Calibri"/>
                <a:cs typeface="Calibri"/>
              </a:rPr>
              <a:t>Topology may happen to encode causal structure</a:t>
            </a:r>
          </a:p>
          <a:p>
            <a:pPr lvl="1" eaLnBrk="1" hangingPunct="1">
              <a:lnSpc>
                <a:spcPct val="80000"/>
              </a:lnSpc>
            </a:pPr>
            <a:r>
              <a:rPr lang="en-US" sz="2000" dirty="0">
                <a:solidFill>
                  <a:srgbClr val="CC0000"/>
                </a:solidFill>
                <a:latin typeface="Calibri"/>
                <a:cs typeface="Calibri"/>
              </a:rPr>
              <a:t>Topology really encodes conditional independence</a:t>
            </a:r>
          </a:p>
        </p:txBody>
      </p:sp>
      <p:pic>
        <p:nvPicPr>
          <p:cNvPr id="3" name="Picture 2" descr="txp_fig.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524000" y="6096000"/>
            <a:ext cx="4754535" cy="2720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Size of a Bayes</a:t>
            </a:r>
            <a:r>
              <a:rPr lang="ja-JP" altLang="en-US">
                <a:latin typeface="Calibri"/>
                <a:ea typeface="ＭＳ Ｐゴシック" pitchFamily="34" charset="-128"/>
                <a:cs typeface="Calibri"/>
              </a:rPr>
              <a:t>’</a:t>
            </a:r>
            <a:r>
              <a:rPr lang="en-US" altLang="ja-JP">
                <a:latin typeface="Calibri"/>
                <a:ea typeface="ＭＳ Ｐゴシック" pitchFamily="34" charset="-128"/>
                <a:cs typeface="Calibri"/>
              </a:rPr>
              <a:t> Net</a:t>
            </a:r>
            <a:endParaRPr lang="en-US">
              <a:latin typeface="Calibri"/>
              <a:ea typeface="ＭＳ Ｐゴシック" pitchFamily="34" charset="-128"/>
              <a:cs typeface="Calibri"/>
            </a:endParaRPr>
          </a:p>
        </p:txBody>
      </p:sp>
      <p:sp>
        <p:nvSpPr>
          <p:cNvPr id="1076227" name="Rectangle 3"/>
          <p:cNvSpPr>
            <a:spLocks noGrp="1" noChangeArrowheads="1"/>
          </p:cNvSpPr>
          <p:nvPr>
            <p:ph idx="1"/>
          </p:nvPr>
        </p:nvSpPr>
        <p:spPr>
          <a:xfrm>
            <a:off x="152400" y="1371600"/>
            <a:ext cx="5181600" cy="3124200"/>
          </a:xfrm>
        </p:spPr>
        <p:txBody>
          <a:bodyPr/>
          <a:lstStyle/>
          <a:p>
            <a:pPr eaLnBrk="1" hangingPunct="1">
              <a:lnSpc>
                <a:spcPct val="90000"/>
              </a:lnSpc>
            </a:pPr>
            <a:r>
              <a:rPr lang="en-US" sz="2400" dirty="0">
                <a:latin typeface="Calibri"/>
                <a:ea typeface="ＭＳ Ｐゴシック" pitchFamily="34" charset="-128"/>
                <a:cs typeface="Calibri"/>
              </a:rPr>
              <a:t>How big is a joint distribution over N Boolean variables?</a:t>
            </a:r>
          </a:p>
          <a:p>
            <a:pPr lvl="1" eaLnBrk="1" hangingPunct="1">
              <a:lnSpc>
                <a:spcPct val="90000"/>
              </a:lnSpc>
              <a:buFont typeface="Wingdings" pitchFamily="2" charset="2"/>
              <a:buNone/>
            </a:pPr>
            <a:r>
              <a:rPr lang="en-US" sz="3200" dirty="0">
                <a:latin typeface="Calibri"/>
                <a:ea typeface="ＭＳ Ｐゴシック" pitchFamily="34" charset="-128"/>
                <a:cs typeface="Calibri"/>
              </a:rPr>
              <a:t>2</a:t>
            </a:r>
            <a:r>
              <a:rPr lang="en-US" sz="3200" baseline="30000" dirty="0">
                <a:latin typeface="Calibri"/>
                <a:ea typeface="ＭＳ Ｐゴシック" pitchFamily="34" charset="-128"/>
                <a:cs typeface="Calibri"/>
              </a:rPr>
              <a:t>N</a:t>
            </a:r>
          </a:p>
          <a:p>
            <a:pPr lvl="7">
              <a:lnSpc>
                <a:spcPct val="90000"/>
              </a:lnSpc>
            </a:pPr>
            <a:endParaRPr lang="en-US" sz="1200" dirty="0">
              <a:latin typeface="Calibri"/>
              <a:ea typeface="ＭＳ Ｐゴシック" pitchFamily="34" charset="-128"/>
              <a:cs typeface="Calibri"/>
            </a:endParaRPr>
          </a:p>
          <a:p>
            <a:pPr eaLnBrk="1" hangingPunct="1">
              <a:lnSpc>
                <a:spcPct val="90000"/>
              </a:lnSpc>
            </a:pPr>
            <a:r>
              <a:rPr lang="en-US" sz="2400" dirty="0">
                <a:latin typeface="Calibri"/>
                <a:ea typeface="ＭＳ Ｐゴシック" pitchFamily="34" charset="-128"/>
                <a:cs typeface="Calibri"/>
              </a:rPr>
              <a:t>How big is an N-node net if nodes have up to k parents?</a:t>
            </a:r>
          </a:p>
          <a:p>
            <a:pPr lvl="1" eaLnBrk="1" hangingPunct="1">
              <a:lnSpc>
                <a:spcPct val="90000"/>
              </a:lnSpc>
              <a:buFont typeface="Wingdings" pitchFamily="2" charset="2"/>
              <a:buNone/>
            </a:pPr>
            <a:r>
              <a:rPr lang="en-US" sz="3200" dirty="0">
                <a:latin typeface="Calibri"/>
                <a:ea typeface="ＭＳ Ｐゴシック" pitchFamily="34" charset="-128"/>
                <a:cs typeface="Calibri"/>
              </a:rPr>
              <a:t>O(N * 2</a:t>
            </a:r>
            <a:r>
              <a:rPr lang="en-US" sz="3200" baseline="30000" dirty="0">
                <a:latin typeface="Calibri"/>
                <a:ea typeface="ＭＳ Ｐゴシック" pitchFamily="34" charset="-128"/>
                <a:cs typeface="Calibri"/>
              </a:rPr>
              <a:t>k</a:t>
            </a:r>
            <a:r>
              <a:rPr lang="en-US" sz="3200" dirty="0">
                <a:latin typeface="Calibri"/>
                <a:ea typeface="ＭＳ Ｐゴシック" pitchFamily="34" charset="-128"/>
                <a:cs typeface="Calibri"/>
              </a:rPr>
              <a:t>)</a:t>
            </a:r>
          </a:p>
          <a:p>
            <a:pPr eaLnBrk="1" hangingPunct="1">
              <a:lnSpc>
                <a:spcPct val="90000"/>
              </a:lnSpc>
              <a:buFont typeface="Wingdings" pitchFamily="2" charset="2"/>
              <a:buNone/>
            </a:pPr>
            <a:endParaRPr lang="en-US" sz="2400" dirty="0">
              <a:latin typeface="Calibri"/>
              <a:ea typeface="ＭＳ Ｐゴシック" pitchFamily="34" charset="-128"/>
              <a:cs typeface="Calibri"/>
            </a:endParaRPr>
          </a:p>
        </p:txBody>
      </p:sp>
      <p:pic>
        <p:nvPicPr>
          <p:cNvPr id="1076228" name="Picture 4"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7467600" y="1981200"/>
            <a:ext cx="2330450" cy="282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1" y="4208551"/>
            <a:ext cx="7696198" cy="2674428"/>
          </a:xfrm>
          <a:prstGeom prst="rect">
            <a:avLst/>
          </a:prstGeom>
        </p:spPr>
      </p:pic>
      <p:sp>
        <p:nvSpPr>
          <p:cNvPr id="6" name="Rectangle 3"/>
          <p:cNvSpPr txBox="1">
            <a:spLocks noChangeArrowheads="1"/>
          </p:cNvSpPr>
          <p:nvPr/>
        </p:nvSpPr>
        <p:spPr bwMode="auto">
          <a:xfrm>
            <a:off x="5638800" y="1371600"/>
            <a:ext cx="6400800" cy="25146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400" dirty="0">
                <a:latin typeface="Calibri"/>
                <a:ea typeface="ＭＳ Ｐゴシック" pitchFamily="34" charset="-128"/>
                <a:cs typeface="Calibri"/>
              </a:rPr>
              <a:t>Both give you the power to calculate</a:t>
            </a:r>
          </a:p>
          <a:p>
            <a:pPr lvl="7">
              <a:lnSpc>
                <a:spcPct val="90000"/>
              </a:lnSpc>
            </a:pPr>
            <a:endParaRPr lang="en-US" sz="1200" dirty="0">
              <a:latin typeface="Calibri"/>
              <a:ea typeface="ＭＳ Ｐゴシック" pitchFamily="34" charset="-128"/>
              <a:cs typeface="Calibri"/>
            </a:endParaRPr>
          </a:p>
          <a:p>
            <a:pPr>
              <a:lnSpc>
                <a:spcPct val="90000"/>
              </a:lnSpc>
            </a:pPr>
            <a:endParaRPr lang="en-US" sz="24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BNs: Huge space savings!</a:t>
            </a:r>
          </a:p>
          <a:p>
            <a:pPr lvl="5">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easier to elicit local CPTs</a:t>
            </a:r>
          </a:p>
          <a:p>
            <a:pPr lvl="6">
              <a:lnSpc>
                <a:spcPct val="90000"/>
              </a:lnSpc>
            </a:pPr>
            <a:endParaRPr lang="en-US" sz="1200" dirty="0">
              <a:latin typeface="Calibri"/>
              <a:ea typeface="ＭＳ Ｐゴシック" pitchFamily="34" charset="-128"/>
              <a:cs typeface="Calibri"/>
            </a:endParaRPr>
          </a:p>
          <a:p>
            <a:pPr>
              <a:lnSpc>
                <a:spcPct val="90000"/>
              </a:lnSpc>
            </a:pPr>
            <a:r>
              <a:rPr lang="en-US" sz="2400" dirty="0">
                <a:latin typeface="Calibri"/>
                <a:ea typeface="ＭＳ Ｐゴシック" pitchFamily="34" charset="-128"/>
                <a:cs typeface="Calibri"/>
              </a:rPr>
              <a:t>Also faster to answer queries (coming)	</a:t>
            </a:r>
          </a:p>
          <a:p>
            <a:pPr lvl="5">
              <a:lnSpc>
                <a:spcPct val="90000"/>
              </a:lnSpc>
            </a:pPr>
            <a:endParaRPr lang="en-US" sz="1200" dirty="0">
              <a:latin typeface="Calibri"/>
              <a:ea typeface="ＭＳ Ｐゴシック" pitchFamily="34" charset="-128"/>
              <a:cs typeface="Calibri"/>
            </a:endParaRPr>
          </a:p>
        </p:txBody>
      </p:sp>
    </p:spTree>
    <p:extLst>
      <p:ext uri="{BB962C8B-B14F-4D97-AF65-F5344CB8AC3E}">
        <p14:creationId xmlns:p14="http://schemas.microsoft.com/office/powerpoint/2010/main" val="1108831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6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6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622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76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62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a:bodyPr>
          <a:lstStyle/>
          <a:p>
            <a:pPr marL="0" lvl="0" indent="0">
              <a:spcBef>
                <a:spcPts val="0"/>
              </a:spcBef>
              <a:buSzPts val="4800"/>
              <a:buNone/>
            </a:pPr>
            <a:r>
              <a:rPr lang="en-US" sz="5900" b="1" dirty="0">
                <a:solidFill>
                  <a:srgbClr val="370661"/>
                </a:solidFill>
              </a:rPr>
              <a:t>Bayes’ Nets</a:t>
            </a:r>
          </a:p>
          <a:p>
            <a:pPr marL="0" lvl="0" indent="0">
              <a:spcBef>
                <a:spcPts val="0"/>
              </a:spcBef>
              <a:buSzPts val="4800"/>
              <a:buNone/>
            </a:pPr>
            <a:r>
              <a:rPr lang="en-US" sz="5900" b="1" dirty="0">
                <a:solidFill>
                  <a:srgbClr val="370661"/>
                </a:solidFill>
              </a:rPr>
              <a:t>Properties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Tree>
    <p:extLst>
      <p:ext uri="{BB962C8B-B14F-4D97-AF65-F5344CB8AC3E}">
        <p14:creationId xmlns:p14="http://schemas.microsoft.com/office/powerpoint/2010/main" val="61228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363" y="4777508"/>
            <a:ext cx="3352797" cy="2202731"/>
          </a:xfrm>
          <a:prstGeom prst="rect">
            <a:avLst/>
          </a:prstGeom>
        </p:spPr>
      </p:pic>
      <p:sp>
        <p:nvSpPr>
          <p:cNvPr id="13" name="Line 5"/>
          <p:cNvSpPr>
            <a:spLocks noChangeShapeType="1"/>
          </p:cNvSpPr>
          <p:nvPr/>
        </p:nvSpPr>
        <p:spPr bwMode="auto">
          <a:xfrm>
            <a:off x="7162800" y="39624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12291" name="Rectangle 2"/>
          <p:cNvSpPr>
            <a:spLocks noGrp="1" noChangeArrowheads="1"/>
          </p:cNvSpPr>
          <p:nvPr>
            <p:ph type="title"/>
          </p:nvPr>
        </p:nvSpPr>
        <p:spPr/>
        <p:txBody>
          <a:bodyPr/>
          <a:lstStyle/>
          <a:p>
            <a:pPr eaLnBrk="1" hangingPunct="1"/>
            <a:r>
              <a:rPr lang="en-US">
                <a:latin typeface="Calibri"/>
                <a:cs typeface="Calibri"/>
              </a:rPr>
              <a:t>Conditional Independence</a:t>
            </a:r>
          </a:p>
        </p:txBody>
      </p:sp>
      <p:sp>
        <p:nvSpPr>
          <p:cNvPr id="1087491" name="Rectangle 3"/>
          <p:cNvSpPr>
            <a:spLocks noGrp="1" noChangeArrowheads="1"/>
          </p:cNvSpPr>
          <p:nvPr>
            <p:ph idx="1"/>
          </p:nvPr>
        </p:nvSpPr>
        <p:spPr>
          <a:xfrm>
            <a:off x="406400" y="1397001"/>
            <a:ext cx="10871200" cy="4729164"/>
          </a:xfrm>
        </p:spPr>
        <p:txBody>
          <a:bodyPr/>
          <a:lstStyle/>
          <a:p>
            <a:pPr>
              <a:lnSpc>
                <a:spcPct val="90000"/>
              </a:lnSpc>
            </a:pPr>
            <a:r>
              <a:rPr lang="en-US" dirty="0">
                <a:latin typeface="Calibri"/>
                <a:cs typeface="Calibri"/>
              </a:rPr>
              <a:t>X and Y are </a:t>
            </a:r>
            <a:r>
              <a:rPr lang="en-US" dirty="0">
                <a:solidFill>
                  <a:srgbClr val="CC0000"/>
                </a:solidFill>
                <a:latin typeface="Calibri"/>
                <a:cs typeface="Calibri"/>
              </a:rPr>
              <a:t>independent </a:t>
            </a:r>
            <a:r>
              <a:rPr lang="en-US" dirty="0">
                <a:latin typeface="Calibri"/>
                <a:cs typeface="Calibri"/>
              </a:rPr>
              <a:t>if</a:t>
            </a:r>
          </a:p>
          <a:p>
            <a:pPr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X and Y are </a:t>
            </a:r>
            <a:r>
              <a:rPr lang="en-US" dirty="0">
                <a:solidFill>
                  <a:srgbClr val="CC0000"/>
                </a:solidFill>
                <a:latin typeface="Calibri"/>
                <a:cs typeface="Calibri"/>
              </a:rPr>
              <a:t>conditionally independent</a:t>
            </a:r>
            <a:r>
              <a:rPr lang="en-US" dirty="0">
                <a:latin typeface="Calibri"/>
                <a:cs typeface="Calibri"/>
              </a:rPr>
              <a:t> given Z</a:t>
            </a:r>
          </a:p>
          <a:p>
            <a:pPr lvl="1" eaLnBrk="1" hangingPunct="1">
              <a:lnSpc>
                <a:spcPct val="90000"/>
              </a:lnSpc>
            </a:pPr>
            <a:endParaRPr lang="en-US" dirty="0">
              <a:latin typeface="Calibri"/>
              <a:cs typeface="Calibri"/>
            </a:endParaRPr>
          </a:p>
          <a:p>
            <a:pPr lvl="1" eaLnBrk="1" hangingPunct="1">
              <a:lnSpc>
                <a:spcPct val="90000"/>
              </a:lnSpc>
            </a:pPr>
            <a:endParaRPr lang="en-US" dirty="0">
              <a:latin typeface="Calibri"/>
              <a:cs typeface="Calibri"/>
            </a:endParaRPr>
          </a:p>
          <a:p>
            <a:pPr>
              <a:lnSpc>
                <a:spcPct val="90000"/>
              </a:lnSpc>
            </a:pPr>
            <a:r>
              <a:rPr lang="en-US" dirty="0">
                <a:latin typeface="Calibri"/>
                <a:cs typeface="Calibri"/>
              </a:rPr>
              <a:t>(Conditional) independence is a property of a distribution</a:t>
            </a:r>
          </a:p>
          <a:p>
            <a:pPr>
              <a:lnSpc>
                <a:spcPct val="90000"/>
              </a:lnSpc>
            </a:pPr>
            <a:endParaRPr lang="en-US" dirty="0">
              <a:latin typeface="Calibri"/>
              <a:cs typeface="Calibri"/>
            </a:endParaRPr>
          </a:p>
          <a:p>
            <a:pPr>
              <a:lnSpc>
                <a:spcPct val="90000"/>
              </a:lnSpc>
            </a:pPr>
            <a:r>
              <a:rPr lang="en-US" dirty="0">
                <a:latin typeface="Calibri"/>
                <a:cs typeface="Calibri"/>
              </a:rPr>
              <a:t>Example: </a:t>
            </a:r>
          </a:p>
          <a:p>
            <a:pPr eaLnBrk="1" hangingPunct="1">
              <a:lnSpc>
                <a:spcPct val="90000"/>
              </a:lnSpc>
            </a:pPr>
            <a:endParaRPr lang="en-US" dirty="0">
              <a:latin typeface="Calibri"/>
              <a:cs typeface="Calibri"/>
            </a:endParaRPr>
          </a:p>
        </p:txBody>
      </p:sp>
      <p:pic>
        <p:nvPicPr>
          <p:cNvPr id="1087492" name="Picture 4"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2251075"/>
            <a:ext cx="101600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7493" name="Line 5"/>
          <p:cNvSpPr>
            <a:spLocks noChangeShapeType="1"/>
          </p:cNvSpPr>
          <p:nvPr/>
        </p:nvSpPr>
        <p:spPr bwMode="auto">
          <a:xfrm>
            <a:off x="5867400" y="2362200"/>
            <a:ext cx="1066800" cy="0"/>
          </a:xfrm>
          <a:prstGeom prst="line">
            <a:avLst/>
          </a:prstGeom>
          <a:noFill/>
          <a:ln w="38100">
            <a:solidFill>
              <a:schemeClr val="tx1"/>
            </a:solidFill>
            <a:prstDash val="dash"/>
            <a:round/>
            <a:headEnd/>
            <a:tailEnd type="triangle" w="lg"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pic>
        <p:nvPicPr>
          <p:cNvPr id="11" name="Picture 10" descr="txp_fi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447800" y="3810000"/>
            <a:ext cx="5537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6" name="Picture 8"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295400" y="2212975"/>
            <a:ext cx="4310063" cy="350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87497" name="Picture 9"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382000" y="3810000"/>
            <a:ext cx="1401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txp_fig.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bwMode="auto">
          <a:xfrm>
            <a:off x="3733800" y="5638800"/>
            <a:ext cx="3469361" cy="36796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1494398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atin typeface="Calibri"/>
                <a:ea typeface="ＭＳ Ｐゴシック" pitchFamily="34" charset="-128"/>
                <a:cs typeface="Calibri"/>
              </a:rPr>
              <a:t>Bayes Nets: Assumptions</a:t>
            </a:r>
          </a:p>
        </p:txBody>
      </p:sp>
      <p:sp>
        <p:nvSpPr>
          <p:cNvPr id="10243" name="Content Placeholder 2"/>
          <p:cNvSpPr>
            <a:spLocks noGrp="1"/>
          </p:cNvSpPr>
          <p:nvPr>
            <p:ph idx="1"/>
          </p:nvPr>
        </p:nvSpPr>
        <p:spPr>
          <a:xfrm>
            <a:off x="228600" y="1371600"/>
            <a:ext cx="7543800" cy="4525963"/>
          </a:xfrm>
        </p:spPr>
        <p:txBody>
          <a:bodyPr/>
          <a:lstStyle/>
          <a:p>
            <a:r>
              <a:rPr lang="en-US" sz="2400" dirty="0">
                <a:latin typeface="Calibri"/>
                <a:ea typeface="ＭＳ Ｐゴシック" pitchFamily="34" charset="-128"/>
                <a:cs typeface="Calibri"/>
                <a:sym typeface="Wingdings" pitchFamily="2" charset="2"/>
              </a:rPr>
              <a:t>Assumptions we are required to make to define the Bayes net when given the graph:</a:t>
            </a:r>
          </a:p>
          <a:p>
            <a:endParaRPr lang="en-US" sz="2400" dirty="0">
              <a:latin typeface="Calibri"/>
              <a:ea typeface="ＭＳ Ｐゴシック" pitchFamily="34" charset="-128"/>
              <a:cs typeface="Calibri"/>
              <a:sym typeface="Wingdings" pitchFamily="2" charset="2"/>
            </a:endParaRPr>
          </a:p>
          <a:p>
            <a:pPr lvl="2"/>
            <a:endParaRPr lang="en-US" sz="16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Beyond above </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chain rule </a:t>
            </a:r>
            <a:r>
              <a:rPr lang="en-US" altLang="ja-JP" sz="1800" dirty="0">
                <a:latin typeface="Calibri"/>
                <a:ea typeface="ＭＳ Ｐゴシック" pitchFamily="34" charset="-128"/>
                <a:cs typeface="Calibri"/>
                <a:sym typeface="Wingdings" pitchFamily="2" charset="2"/>
              </a:rPr>
              <a:t> </a:t>
            </a:r>
            <a:r>
              <a:rPr lang="en-US" altLang="ja-JP" sz="2400" dirty="0">
                <a:latin typeface="Calibri"/>
                <a:ea typeface="ＭＳ Ｐゴシック" pitchFamily="34" charset="-128"/>
                <a:cs typeface="Calibri"/>
                <a:sym typeface="Wingdings" pitchFamily="2" charset="2"/>
              </a:rPr>
              <a:t>Bayes net</a:t>
            </a:r>
            <a:r>
              <a:rPr lang="en-US" altLang="en-US" sz="2400" dirty="0">
                <a:latin typeface="Calibri"/>
                <a:ea typeface="ＭＳ Ｐゴシック" pitchFamily="34" charset="-128"/>
                <a:cs typeface="Calibri"/>
                <a:sym typeface="Wingdings" pitchFamily="2" charset="2"/>
              </a:rPr>
              <a:t>”</a:t>
            </a:r>
            <a:r>
              <a:rPr lang="en-US" altLang="ja-JP" sz="2400" dirty="0">
                <a:latin typeface="Calibri"/>
                <a:ea typeface="ＭＳ Ｐゴシック" pitchFamily="34" charset="-128"/>
                <a:cs typeface="Calibri"/>
                <a:sym typeface="Wingdings" pitchFamily="2" charset="2"/>
              </a:rPr>
              <a:t> conditional independence assumptions </a:t>
            </a:r>
          </a:p>
          <a:p>
            <a:pPr lvl="6"/>
            <a:endParaRPr lang="en-US" altLang="ja-JP"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Often additional conditional independences</a:t>
            </a:r>
          </a:p>
          <a:p>
            <a:pPr lvl="7"/>
            <a:endParaRPr lang="en-US" sz="1200" dirty="0">
              <a:latin typeface="Calibri"/>
              <a:ea typeface="ＭＳ Ｐゴシック" pitchFamily="34" charset="-128"/>
              <a:cs typeface="Calibri"/>
              <a:sym typeface="Wingdings" pitchFamily="2" charset="2"/>
            </a:endParaRPr>
          </a:p>
          <a:p>
            <a:pPr lvl="1"/>
            <a:r>
              <a:rPr lang="en-US" sz="2000" dirty="0">
                <a:latin typeface="Calibri"/>
                <a:ea typeface="ＭＳ Ｐゴシック" pitchFamily="34" charset="-128"/>
                <a:cs typeface="Calibri"/>
                <a:sym typeface="Wingdings" pitchFamily="2" charset="2"/>
              </a:rPr>
              <a:t>They can be read off the graph</a:t>
            </a:r>
          </a:p>
          <a:p>
            <a:pPr lvl="4"/>
            <a:endParaRPr lang="en-US" sz="1200" dirty="0">
              <a:latin typeface="Calibri"/>
              <a:ea typeface="ＭＳ Ｐゴシック" pitchFamily="34" charset="-128"/>
              <a:cs typeface="Calibri"/>
              <a:sym typeface="Wingdings" pitchFamily="2" charset="2"/>
            </a:endParaRPr>
          </a:p>
          <a:p>
            <a:r>
              <a:rPr lang="en-US" sz="2400" dirty="0">
                <a:latin typeface="Calibri"/>
                <a:ea typeface="ＭＳ Ｐゴシック" pitchFamily="34" charset="-128"/>
                <a:cs typeface="Calibri"/>
                <a:sym typeface="Wingdings" pitchFamily="2" charset="2"/>
              </a:rPr>
              <a:t>Important for modeling: understand assumptions made when choosing a Bayes net graph</a:t>
            </a:r>
            <a:endParaRPr lang="en-US" sz="2400" dirty="0">
              <a:latin typeface="Calibri"/>
              <a:ea typeface="ＭＳ Ｐゴシック" pitchFamily="34" charset="-128"/>
              <a:cs typeface="Calibri"/>
            </a:endParaRPr>
          </a:p>
        </p:txBody>
      </p:sp>
      <p:pic>
        <p:nvPicPr>
          <p:cNvPr id="102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752600"/>
            <a:ext cx="4859973" cy="4042573"/>
          </a:xfrm>
          <a:prstGeom prst="rect">
            <a:avLst/>
          </a:prstGeom>
        </p:spPr>
      </p:pic>
    </p:spTree>
    <p:extLst>
      <p:ext uri="{BB962C8B-B14F-4D97-AF65-F5344CB8AC3E}">
        <p14:creationId xmlns:p14="http://schemas.microsoft.com/office/powerpoint/2010/main" val="78022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914" y="1447800"/>
            <a:ext cx="5203085" cy="2729838"/>
          </a:xfrm>
          <a:prstGeom prst="rect">
            <a:avLst/>
          </a:prstGeom>
        </p:spPr>
      </p:pic>
      <p:sp>
        <p:nvSpPr>
          <p:cNvPr id="4098" name="Rectangle 2"/>
          <p:cNvSpPr>
            <a:spLocks noGrp="1" noChangeArrowheads="1"/>
          </p:cNvSpPr>
          <p:nvPr>
            <p:ph type="title"/>
          </p:nvPr>
        </p:nvSpPr>
        <p:spPr/>
        <p:txBody>
          <a:bodyPr/>
          <a:lstStyle/>
          <a:p>
            <a:pPr eaLnBrk="1" hangingPunct="1"/>
            <a:r>
              <a:rPr lang="en-US" dirty="0">
                <a:latin typeface="Calibri"/>
                <a:cs typeface="Calibri"/>
              </a:rPr>
              <a:t>Probabilistic Models</a:t>
            </a:r>
          </a:p>
        </p:txBody>
      </p:sp>
      <p:sp>
        <p:nvSpPr>
          <p:cNvPr id="4099" name="Rectangle 3"/>
          <p:cNvSpPr>
            <a:spLocks noGrp="1" noChangeArrowheads="1"/>
          </p:cNvSpPr>
          <p:nvPr>
            <p:ph idx="1"/>
          </p:nvPr>
        </p:nvSpPr>
        <p:spPr>
          <a:xfrm>
            <a:off x="304800" y="1524000"/>
            <a:ext cx="7010400" cy="4876800"/>
          </a:xfrm>
        </p:spPr>
        <p:txBody>
          <a:bodyPr/>
          <a:lstStyle/>
          <a:p>
            <a:pPr eaLnBrk="1" hangingPunct="1">
              <a:lnSpc>
                <a:spcPct val="80000"/>
              </a:lnSpc>
            </a:pPr>
            <a:r>
              <a:rPr lang="en-US" sz="2400" dirty="0">
                <a:latin typeface="Calibri"/>
                <a:cs typeface="Calibri"/>
              </a:rPr>
              <a:t>Models describe how (a portion of) the world works</a:t>
            </a:r>
          </a:p>
          <a:p>
            <a:pPr marL="2743063" lvl="6" indent="0">
              <a:lnSpc>
                <a:spcPct val="80000"/>
              </a:lnSpc>
              <a:buNone/>
            </a:pPr>
            <a:endParaRPr lang="en-US" sz="1600" dirty="0">
              <a:latin typeface="Calibri"/>
              <a:cs typeface="Calibri"/>
            </a:endParaRPr>
          </a:p>
          <a:p>
            <a:pPr>
              <a:lnSpc>
                <a:spcPct val="80000"/>
              </a:lnSpc>
            </a:pPr>
            <a:r>
              <a:rPr lang="en-US" sz="2400" dirty="0">
                <a:latin typeface="Calibri"/>
                <a:cs typeface="Calibri"/>
              </a:rPr>
              <a:t>What do we do with probabilistic models?</a:t>
            </a:r>
          </a:p>
          <a:p>
            <a:pPr lvl="1">
              <a:lnSpc>
                <a:spcPct val="80000"/>
              </a:lnSpc>
            </a:pPr>
            <a:r>
              <a:rPr lang="en-US" sz="2000" dirty="0">
                <a:latin typeface="Calibri"/>
                <a:cs typeface="Calibri"/>
              </a:rPr>
              <a:t>We (or our agents) need to reason about unknown variables, given evidence</a:t>
            </a:r>
          </a:p>
          <a:p>
            <a:pPr lvl="1">
              <a:lnSpc>
                <a:spcPct val="80000"/>
              </a:lnSpc>
            </a:pPr>
            <a:r>
              <a:rPr lang="en-US" sz="2000" dirty="0">
                <a:latin typeface="Calibri"/>
                <a:cs typeface="Calibri"/>
              </a:rPr>
              <a:t>Example: explanation (diagnostic reasoning)</a:t>
            </a:r>
          </a:p>
          <a:p>
            <a:pPr lvl="1">
              <a:lnSpc>
                <a:spcPct val="80000"/>
              </a:lnSpc>
            </a:pPr>
            <a:r>
              <a:rPr lang="en-US" sz="2000" dirty="0">
                <a:latin typeface="Calibri"/>
                <a:cs typeface="Calibri"/>
              </a:rPr>
              <a:t>Example: prediction (causal reasoning)</a:t>
            </a:r>
          </a:p>
          <a:p>
            <a:pPr eaLnBrk="1" hangingPunct="1">
              <a:lnSpc>
                <a:spcPct val="80000"/>
              </a:lnSpc>
            </a:pPr>
            <a:endParaRPr lang="en-US" sz="2400" dirty="0">
              <a:solidFill>
                <a:srgbClr val="CC0000"/>
              </a:solidFill>
              <a:latin typeface="Calibri"/>
              <a:cs typeface="Calibri"/>
            </a:endParaRPr>
          </a:p>
          <a:p>
            <a:pPr eaLnBrk="1" hangingPunct="1">
              <a:lnSpc>
                <a:spcPct val="80000"/>
              </a:lnSpc>
            </a:pPr>
            <a:r>
              <a:rPr lang="en-US" sz="2400" dirty="0">
                <a:solidFill>
                  <a:srgbClr val="CC0000"/>
                </a:solidFill>
                <a:latin typeface="Calibri"/>
                <a:cs typeface="Calibri"/>
              </a:rPr>
              <a:t>Models are always simplifications</a:t>
            </a:r>
          </a:p>
          <a:p>
            <a:pPr lvl="1" eaLnBrk="1" hangingPunct="1">
              <a:lnSpc>
                <a:spcPct val="80000"/>
              </a:lnSpc>
            </a:pPr>
            <a:r>
              <a:rPr lang="en-US" sz="2000" dirty="0">
                <a:latin typeface="Calibri"/>
                <a:cs typeface="Calibri"/>
              </a:rPr>
              <a:t>May not account for every variable</a:t>
            </a:r>
          </a:p>
          <a:p>
            <a:pPr lvl="1" eaLnBrk="1" hangingPunct="1">
              <a:lnSpc>
                <a:spcPct val="80000"/>
              </a:lnSpc>
            </a:pPr>
            <a:r>
              <a:rPr lang="en-US" sz="2000" dirty="0">
                <a:latin typeface="Calibri"/>
                <a:cs typeface="Calibri"/>
              </a:rPr>
              <a:t>May not account for all interactions between variables</a:t>
            </a:r>
          </a:p>
          <a:p>
            <a:pPr lvl="1" eaLnBrk="1" hangingPunct="1">
              <a:lnSpc>
                <a:spcPct val="80000"/>
              </a:lnSpc>
            </a:pPr>
            <a:r>
              <a:rPr lang="ja-JP" altLang="en-US" sz="2000" dirty="0">
                <a:latin typeface="Calibri"/>
                <a:cs typeface="Calibri"/>
              </a:rPr>
              <a:t>“</a:t>
            </a:r>
            <a:r>
              <a:rPr lang="en-US" sz="2000" dirty="0">
                <a:latin typeface="Calibri"/>
                <a:cs typeface="Calibri"/>
              </a:rPr>
              <a:t>All models are wrong; but some are useful.</a:t>
            </a:r>
            <a:r>
              <a:rPr lang="ja-JP" altLang="en-US" sz="2000" dirty="0">
                <a:latin typeface="Calibri"/>
                <a:cs typeface="Calibri"/>
              </a:rPr>
              <a:t>”</a:t>
            </a:r>
            <a:br>
              <a:rPr lang="en-US" sz="2000" dirty="0">
                <a:latin typeface="Calibri"/>
                <a:cs typeface="Calibri"/>
              </a:rPr>
            </a:br>
            <a:r>
              <a:rPr lang="en-US" sz="2000" dirty="0">
                <a:latin typeface="Calibri"/>
                <a:cs typeface="Calibri"/>
              </a:rPr>
              <a:t>     – George E. P. Box</a:t>
            </a:r>
          </a:p>
          <a:p>
            <a:pPr lvl="1" eaLnBrk="1" hangingPunct="1">
              <a:lnSpc>
                <a:spcPct val="80000"/>
              </a:lnSpc>
            </a:pPr>
            <a:endParaRPr lang="en-US" sz="200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r>
              <a:rPr lang="en-US" sz="2400" dirty="0">
                <a:solidFill>
                  <a:schemeClr val="tx1"/>
                </a:solidFill>
              </a:rPr>
              <a:t>From the chain rule: P(X,Y,Z,W) = P(X) P(Y|X) P(Z|X,Y) P(W|X,Y,Z)</a:t>
            </a:r>
            <a:br>
              <a:rPr lang="en-US" sz="2400" dirty="0">
                <a:solidFill>
                  <a:schemeClr val="tx1"/>
                </a:solidFill>
              </a:rPr>
            </a:br>
            <a:r>
              <a:rPr lang="en-US" sz="2400" dirty="0">
                <a:solidFill>
                  <a:schemeClr val="tx1"/>
                </a:solidFill>
              </a:rPr>
              <a:t>From </a:t>
            </a:r>
            <a:r>
              <a:rPr lang="en-US" sz="2400">
                <a:solidFill>
                  <a:schemeClr val="tx1"/>
                </a:solidFill>
              </a:rPr>
              <a:t>the Bayes Net</a:t>
            </a:r>
            <a:r>
              <a:rPr lang="en-US" sz="2400" dirty="0">
                <a:solidFill>
                  <a:schemeClr val="tx1"/>
                </a:solidFill>
              </a:rPr>
              <a:t>: P(X,Y,Z,W</a:t>
            </a:r>
            <a:r>
              <a:rPr lang="en-US" sz="2400">
                <a:solidFill>
                  <a:schemeClr val="tx1"/>
                </a:solidFill>
              </a:rPr>
              <a:t>) = </a:t>
            </a:r>
            <a:r>
              <a:rPr lang="en-US" sz="2400" dirty="0">
                <a:solidFill>
                  <a:schemeClr val="tx1"/>
                </a:solidFill>
              </a:rPr>
              <a:t>P(X) P(Y|X) P(Z|Y</a:t>
            </a:r>
            <a:r>
              <a:rPr lang="en-US" sz="2400">
                <a:solidFill>
                  <a:schemeClr val="tx1"/>
                </a:solidFill>
              </a:rPr>
              <a:t>)    P</a:t>
            </a:r>
            <a:r>
              <a:rPr lang="en-US" sz="2400" dirty="0">
                <a:solidFill>
                  <a:schemeClr val="tx1"/>
                </a:solidFill>
              </a:rPr>
              <a:t>(W|Z)</a:t>
            </a:r>
            <a:br>
              <a:rPr lang="en-US" sz="2400" dirty="0">
                <a:solidFill>
                  <a:schemeClr val="tx1"/>
                </a:solidFill>
              </a:rPr>
            </a:br>
            <a:r>
              <a:rPr lang="en-US" sz="2400" dirty="0">
                <a:solidFill>
                  <a:schemeClr val="tx1"/>
                </a:solidFill>
              </a:rPr>
              <a:t>Z _||_X|Y</a:t>
            </a:r>
            <a:br>
              <a:rPr lang="en-US" sz="2400" dirty="0">
                <a:solidFill>
                  <a:schemeClr val="tx1"/>
                </a:solidFill>
              </a:rPr>
            </a:br>
            <a:r>
              <a:rPr lang="en-US" sz="2400" dirty="0">
                <a:solidFill>
                  <a:schemeClr val="tx1"/>
                </a:solidFill>
              </a:rPr>
              <a:t>p(Z|X,Y) = P(Z|Y)</a:t>
            </a:r>
          </a:p>
          <a:p>
            <a:pPr marL="0" indent="0">
              <a:buNone/>
            </a:pP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475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dirty="0">
                <a:latin typeface="Calibri"/>
                <a:ea typeface="ＭＳ Ｐゴシック" pitchFamily="34" charset="-128"/>
                <a:cs typeface="Calibri"/>
              </a:rPr>
              <a:t>Chair Rule Simplifications</a:t>
            </a:r>
          </a:p>
        </p:txBody>
      </p:sp>
      <p:sp>
        <p:nvSpPr>
          <p:cNvPr id="50178" name="Content Placeholder 2"/>
          <p:cNvSpPr>
            <a:spLocks noGrp="1"/>
          </p:cNvSpPr>
          <p:nvPr>
            <p:ph idx="1"/>
          </p:nvPr>
        </p:nvSpPr>
        <p:spPr>
          <a:xfrm>
            <a:off x="457200" y="2636837"/>
            <a:ext cx="10972800" cy="4068761"/>
          </a:xfrm>
        </p:spPr>
        <p:txBody>
          <a:bodyPr/>
          <a:lstStyle/>
          <a:p>
            <a:r>
              <a:rPr lang="en-US" sz="2400" dirty="0">
                <a:latin typeface="Calibri"/>
                <a:ea typeface="ＭＳ Ｐゴシック" pitchFamily="34" charset="-128"/>
                <a:cs typeface="Calibri"/>
              </a:rPr>
              <a:t>Assumptions we are required to make to define the Bayes Net when given the graph:</a:t>
            </a:r>
          </a:p>
          <a:p>
            <a:endParaRPr lang="en-US" sz="2400" dirty="0">
              <a:latin typeface="Calibri"/>
              <a:ea typeface="ＭＳ Ｐゴシック" pitchFamily="34" charset="-128"/>
              <a:cs typeface="Calibri"/>
            </a:endParaRPr>
          </a:p>
          <a:p>
            <a:endParaRPr lang="en-US" sz="2400" dirty="0">
              <a:latin typeface="Calibri"/>
              <a:ea typeface="ＭＳ Ｐゴシック" pitchFamily="34" charset="-128"/>
              <a:cs typeface="Calibri"/>
            </a:endParaRPr>
          </a:p>
          <a:p>
            <a:r>
              <a:rPr lang="en-US" sz="2400" dirty="0">
                <a:latin typeface="Calibri"/>
                <a:ea typeface="ＭＳ Ｐゴシック" pitchFamily="34" charset="-128"/>
                <a:cs typeface="Calibri"/>
              </a:rPr>
              <a:t>Conditional independence assumptions directly from simplifications in chain rule:</a:t>
            </a:r>
            <a:br>
              <a:rPr lang="en-US" sz="2400" dirty="0">
                <a:latin typeface="Calibri"/>
                <a:ea typeface="ＭＳ Ｐゴシック" pitchFamily="34" charset="-128"/>
                <a:cs typeface="Calibri"/>
              </a:rPr>
            </a:br>
            <a:endParaRPr lang="en-US" sz="2400" dirty="0">
              <a:latin typeface="Calibri"/>
              <a:ea typeface="ＭＳ Ｐゴシック" pitchFamily="34" charset="-128"/>
              <a:cs typeface="Calibri"/>
            </a:endParaRPr>
          </a:p>
        </p:txBody>
      </p:sp>
      <p:grpSp>
        <p:nvGrpSpPr>
          <p:cNvPr id="2" name="Group 1"/>
          <p:cNvGrpSpPr/>
          <p:nvPr/>
        </p:nvGrpSpPr>
        <p:grpSpPr>
          <a:xfrm>
            <a:off x="3257550" y="1524000"/>
            <a:ext cx="5657850" cy="838200"/>
            <a:chOff x="3962400" y="1676400"/>
            <a:chExt cx="4114800" cy="609600"/>
          </a:xfrm>
        </p:grpSpPr>
        <p:sp>
          <p:nvSpPr>
            <p:cNvPr id="5" name="Oval 4"/>
            <p:cNvSpPr>
              <a:spLocks noChangeArrowheads="1"/>
            </p:cNvSpPr>
            <p:nvPr/>
          </p:nvSpPr>
          <p:spPr bwMode="auto">
            <a:xfrm>
              <a:off x="39624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6" name="Oval 5"/>
            <p:cNvSpPr>
              <a:spLocks noChangeArrowheads="1"/>
            </p:cNvSpPr>
            <p:nvPr/>
          </p:nvSpPr>
          <p:spPr bwMode="auto">
            <a:xfrm>
              <a:off x="5181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7" name="Oval 6"/>
            <p:cNvSpPr>
              <a:spLocks noChangeArrowheads="1"/>
            </p:cNvSpPr>
            <p:nvPr/>
          </p:nvSpPr>
          <p:spPr bwMode="auto">
            <a:xfrm>
              <a:off x="6324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8" name="AutoShape 7"/>
            <p:cNvCxnSpPr>
              <a:cxnSpLocks noChangeShapeType="1"/>
              <a:stCxn id="5" idx="6"/>
              <a:endCxn id="6" idx="2"/>
            </p:cNvCxnSpPr>
            <p:nvPr/>
          </p:nvCxnSpPr>
          <p:spPr bwMode="auto">
            <a:xfrm>
              <a:off x="4586288" y="1981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 name="AutoShape 8"/>
            <p:cNvCxnSpPr>
              <a:cxnSpLocks noChangeShapeType="1"/>
              <a:stCxn id="6" idx="6"/>
              <a:endCxn id="7" idx="2"/>
            </p:cNvCxnSpPr>
            <p:nvPr/>
          </p:nvCxnSpPr>
          <p:spPr bwMode="auto">
            <a:xfrm>
              <a:off x="5805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0" name="Oval 9"/>
            <p:cNvSpPr>
              <a:spLocks noChangeArrowheads="1"/>
            </p:cNvSpPr>
            <p:nvPr/>
          </p:nvSpPr>
          <p:spPr bwMode="auto">
            <a:xfrm>
              <a:off x="7467600" y="1676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W</a:t>
              </a:r>
            </a:p>
          </p:txBody>
        </p:sp>
        <p:cxnSp>
          <p:nvCxnSpPr>
            <p:cNvPr id="11" name="AutoShape 8"/>
            <p:cNvCxnSpPr>
              <a:cxnSpLocks noChangeShapeType="1"/>
              <a:endCxn id="10" idx="2"/>
            </p:cNvCxnSpPr>
            <p:nvPr/>
          </p:nvCxnSpPr>
          <p:spPr bwMode="auto">
            <a:xfrm>
              <a:off x="6948488" y="1981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pic>
        <p:nvPicPr>
          <p:cNvPr id="3" name="Picture 1">
            <a:extLst>
              <a:ext uri="{FF2B5EF4-FFF2-40B4-BE49-F238E27FC236}">
                <a16:creationId xmlns:a16="http://schemas.microsoft.com/office/drawing/2014/main" id="{05A6A5CC-FD2E-8DE7-64AE-5A9893A267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3313906"/>
            <a:ext cx="4756150" cy="296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8534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Independence in a BN</a:t>
            </a:r>
          </a:p>
        </p:txBody>
      </p:sp>
      <p:sp>
        <p:nvSpPr>
          <p:cNvPr id="1088515" name="Rectangle 3"/>
          <p:cNvSpPr>
            <a:spLocks noGrp="1" noChangeArrowheads="1"/>
          </p:cNvSpPr>
          <p:nvPr>
            <p:ph idx="1"/>
          </p:nvPr>
        </p:nvSpPr>
        <p:spPr>
          <a:xfrm>
            <a:off x="1905000" y="1524000"/>
            <a:ext cx="9601200" cy="4800600"/>
          </a:xfrm>
        </p:spPr>
        <p:txBody>
          <a:bodyPr/>
          <a:lstStyle/>
          <a:p>
            <a:pPr eaLnBrk="1" hangingPunct="1">
              <a:lnSpc>
                <a:spcPct val="90000"/>
              </a:lnSpc>
            </a:pPr>
            <a:r>
              <a:rPr lang="en-US" sz="2800" dirty="0">
                <a:latin typeface="Calibri"/>
                <a:cs typeface="Calibri"/>
              </a:rPr>
              <a:t>Important question about a BN:</a:t>
            </a:r>
          </a:p>
          <a:p>
            <a:pPr lvl="1" eaLnBrk="1" hangingPunct="1">
              <a:lnSpc>
                <a:spcPct val="90000"/>
              </a:lnSpc>
            </a:pPr>
            <a:r>
              <a:rPr lang="en-US" sz="2400" dirty="0">
                <a:latin typeface="Calibri"/>
                <a:cs typeface="Calibri"/>
              </a:rPr>
              <a:t>Are two nodes independent given certain evidence?</a:t>
            </a:r>
          </a:p>
          <a:p>
            <a:pPr lvl="1" eaLnBrk="1" hangingPunct="1">
              <a:lnSpc>
                <a:spcPct val="90000"/>
              </a:lnSpc>
            </a:pPr>
            <a:r>
              <a:rPr lang="en-US" sz="2400" dirty="0">
                <a:latin typeface="Calibri"/>
                <a:cs typeface="Calibri"/>
              </a:rPr>
              <a:t>If yes, can prove using algebra (sometimes tedious)</a:t>
            </a:r>
          </a:p>
          <a:p>
            <a:pPr lvl="1" eaLnBrk="1" hangingPunct="1">
              <a:lnSpc>
                <a:spcPct val="90000"/>
              </a:lnSpc>
            </a:pPr>
            <a:r>
              <a:rPr lang="en-US" sz="2400" dirty="0">
                <a:latin typeface="Calibri"/>
                <a:cs typeface="Calibri"/>
              </a:rPr>
              <a:t>If no, can prove with a counter example</a:t>
            </a:r>
          </a:p>
          <a:p>
            <a:pPr lvl="1" eaLnBrk="1" hangingPunct="1">
              <a:lnSpc>
                <a:spcPct val="90000"/>
              </a:lnSpc>
            </a:pPr>
            <a:r>
              <a:rPr lang="en-US" sz="2400" dirty="0">
                <a:latin typeface="Calibri"/>
                <a:cs typeface="Calibri"/>
              </a:rPr>
              <a:t>Example:</a:t>
            </a: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endParaRPr lang="en-US" sz="2400" dirty="0">
              <a:latin typeface="Calibri"/>
              <a:cs typeface="Calibri"/>
            </a:endParaRPr>
          </a:p>
          <a:p>
            <a:pPr lvl="1" eaLnBrk="1" hangingPunct="1">
              <a:lnSpc>
                <a:spcPct val="90000"/>
              </a:lnSpc>
            </a:pPr>
            <a:r>
              <a:rPr lang="en-US" sz="2400" dirty="0">
                <a:latin typeface="Calibri"/>
                <a:cs typeface="Calibri"/>
              </a:rPr>
              <a:t>Question: are X and Z necessarily independent?</a:t>
            </a:r>
          </a:p>
          <a:p>
            <a:pPr lvl="2" eaLnBrk="1" hangingPunct="1">
              <a:lnSpc>
                <a:spcPct val="90000"/>
              </a:lnSpc>
            </a:pPr>
            <a:r>
              <a:rPr lang="en-US" sz="2000" dirty="0">
                <a:latin typeface="Calibri"/>
                <a:cs typeface="Calibri"/>
              </a:rPr>
              <a:t>Answer: no.  Example: low pressure causes rain, which causes traffic.</a:t>
            </a:r>
          </a:p>
          <a:p>
            <a:pPr lvl="2" eaLnBrk="1" hangingPunct="1">
              <a:lnSpc>
                <a:spcPct val="90000"/>
              </a:lnSpc>
            </a:pPr>
            <a:r>
              <a:rPr lang="en-US" sz="2000" dirty="0">
                <a:latin typeface="Calibri"/>
                <a:cs typeface="Calibri"/>
              </a:rPr>
              <a:t>X can influence Z, Z can influence X (via Y)</a:t>
            </a:r>
          </a:p>
          <a:p>
            <a:pPr lvl="2" eaLnBrk="1" hangingPunct="1">
              <a:lnSpc>
                <a:spcPct val="90000"/>
              </a:lnSpc>
            </a:pPr>
            <a:r>
              <a:rPr lang="en-US" sz="2000" dirty="0">
                <a:latin typeface="Calibri"/>
                <a:cs typeface="Calibri"/>
              </a:rPr>
              <a:t>Addendum: they </a:t>
            </a:r>
            <a:r>
              <a:rPr lang="en-US" sz="2000" i="1" dirty="0">
                <a:latin typeface="Calibri"/>
                <a:cs typeface="Calibri"/>
              </a:rPr>
              <a:t>could </a:t>
            </a:r>
            <a:r>
              <a:rPr lang="en-US" sz="2000" dirty="0">
                <a:latin typeface="Calibri"/>
                <a:cs typeface="Calibri"/>
              </a:rPr>
              <a:t>be independent: how?</a:t>
            </a:r>
          </a:p>
        </p:txBody>
      </p:sp>
      <p:sp>
        <p:nvSpPr>
          <p:cNvPr id="1088516" name="Oval 4"/>
          <p:cNvSpPr>
            <a:spLocks noChangeArrowheads="1"/>
          </p:cNvSpPr>
          <p:nvPr/>
        </p:nvSpPr>
        <p:spPr bwMode="auto">
          <a:xfrm>
            <a:off x="44958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X</a:t>
            </a:r>
          </a:p>
        </p:txBody>
      </p:sp>
      <p:sp>
        <p:nvSpPr>
          <p:cNvPr id="1088517" name="Oval 5"/>
          <p:cNvSpPr>
            <a:spLocks noChangeArrowheads="1"/>
          </p:cNvSpPr>
          <p:nvPr/>
        </p:nvSpPr>
        <p:spPr bwMode="auto">
          <a:xfrm>
            <a:off x="5715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Y</a:t>
            </a:r>
          </a:p>
        </p:txBody>
      </p:sp>
      <p:sp>
        <p:nvSpPr>
          <p:cNvPr id="1088518" name="Oval 6"/>
          <p:cNvSpPr>
            <a:spLocks noChangeArrowheads="1"/>
          </p:cNvSpPr>
          <p:nvPr/>
        </p:nvSpPr>
        <p:spPr bwMode="auto">
          <a:xfrm>
            <a:off x="6858000" y="3835400"/>
            <a:ext cx="609600" cy="609600"/>
          </a:xfrm>
          <a:prstGeom prst="ellipse">
            <a:avLst/>
          </a:prstGeom>
          <a:solidFill>
            <a:schemeClr val="bg1"/>
          </a:solidFill>
          <a:ln w="28575">
            <a:solidFill>
              <a:schemeClr val="tx1"/>
            </a:solidFill>
            <a:round/>
            <a:headEnd/>
            <a:tailEnd/>
          </a:ln>
        </p:spPr>
        <p:txBody>
          <a:bodyPr wrap="none" anchor="ctr"/>
          <a:lstStyle/>
          <a:p>
            <a:pPr algn="ctr"/>
            <a:r>
              <a:rPr lang="en-US" sz="2800">
                <a:latin typeface="Calibri"/>
                <a:cs typeface="Calibri"/>
              </a:rPr>
              <a:t>Z</a:t>
            </a:r>
          </a:p>
        </p:txBody>
      </p:sp>
      <p:cxnSp>
        <p:nvCxnSpPr>
          <p:cNvPr id="1088519" name="AutoShape 7"/>
          <p:cNvCxnSpPr>
            <a:cxnSpLocks noChangeShapeType="1"/>
            <a:stCxn id="1088516" idx="6"/>
            <a:endCxn id="1088517" idx="2"/>
          </p:cNvCxnSpPr>
          <p:nvPr/>
        </p:nvCxnSpPr>
        <p:spPr bwMode="auto">
          <a:xfrm>
            <a:off x="5119687" y="4140200"/>
            <a:ext cx="5810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88520" name="AutoShape 8"/>
          <p:cNvCxnSpPr>
            <a:cxnSpLocks noChangeShapeType="1"/>
            <a:stCxn id="1088517" idx="6"/>
            <a:endCxn id="1088518" idx="2"/>
          </p:cNvCxnSpPr>
          <p:nvPr/>
        </p:nvCxnSpPr>
        <p:spPr bwMode="auto">
          <a:xfrm>
            <a:off x="6338887" y="4140200"/>
            <a:ext cx="504825"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719296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885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85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5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885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85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85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88515">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8851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851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8851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8516" grpId="0" animBg="1"/>
      <p:bldP spid="1088517" grpId="0" animBg="1"/>
      <p:bldP spid="10885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295400"/>
            <a:ext cx="6733473" cy="4971531"/>
          </a:xfrm>
          <a:prstGeom prst="rect">
            <a:avLst/>
          </a:prstGeom>
        </p:spPr>
      </p:pic>
    </p:spTree>
    <p:extLst>
      <p:ext uri="{BB962C8B-B14F-4D97-AF65-F5344CB8AC3E}">
        <p14:creationId xmlns:p14="http://schemas.microsoft.com/office/powerpoint/2010/main" val="1727266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ea typeface="ＭＳ Ｐゴシック" pitchFamily="34" charset="-128"/>
              </a:rPr>
              <a:t>D-separation: Outline</a:t>
            </a:r>
          </a:p>
        </p:txBody>
      </p:sp>
      <p:sp>
        <p:nvSpPr>
          <p:cNvPr id="13315" name="Content Placeholder 2"/>
          <p:cNvSpPr>
            <a:spLocks noGrp="1"/>
          </p:cNvSpPr>
          <p:nvPr>
            <p:ph idx="1"/>
          </p:nvPr>
        </p:nvSpPr>
        <p:spPr>
          <a:xfrm>
            <a:off x="1143000" y="1397001"/>
            <a:ext cx="10642600" cy="4729164"/>
          </a:xfrm>
        </p:spPr>
        <p:txBody>
          <a:bodyPr/>
          <a:lstStyle/>
          <a:p>
            <a:r>
              <a:rPr lang="en-US" dirty="0">
                <a:ea typeface="ＭＳ Ｐゴシック" pitchFamily="34" charset="-128"/>
              </a:rPr>
              <a:t>Study independence properties for triples</a:t>
            </a:r>
          </a:p>
          <a:p>
            <a:endParaRPr lang="en-US" dirty="0">
              <a:ea typeface="ＭＳ Ｐゴシック" pitchFamily="34" charset="-128"/>
            </a:endParaRPr>
          </a:p>
          <a:p>
            <a:pPr eaLnBrk="1" hangingPunct="1"/>
            <a:r>
              <a:rPr lang="en-US" dirty="0">
                <a:ea typeface="ＭＳ Ｐゴシック" pitchFamily="34" charset="-128"/>
              </a:rPr>
              <a:t>Analyze complex cases in terms of member triples</a:t>
            </a:r>
          </a:p>
          <a:p>
            <a:pPr eaLnBrk="1" hangingPunct="1"/>
            <a:endParaRPr lang="en-US" dirty="0">
              <a:ea typeface="ＭＳ Ｐゴシック" pitchFamily="34" charset="-128"/>
            </a:endParaRPr>
          </a:p>
          <a:p>
            <a:pPr eaLnBrk="1" hangingPunct="1"/>
            <a:r>
              <a:rPr lang="en-US" dirty="0">
                <a:ea typeface="ＭＳ Ｐゴシック" pitchFamily="34" charset="-128"/>
              </a:rPr>
              <a:t>D-separation: a condition / algorithm for answering such queries</a:t>
            </a:r>
          </a:p>
          <a:p>
            <a:pPr eaLnBrk="1" hangingPunct="1"/>
            <a:endParaRPr lang="en-US" dirty="0">
              <a:ea typeface="ＭＳ Ｐゴシック" pitchFamily="34" charset="-128"/>
            </a:endParaRPr>
          </a:p>
        </p:txBody>
      </p:sp>
    </p:spTree>
    <p:extLst>
      <p:ext uri="{BB962C8B-B14F-4D97-AF65-F5344CB8AC3E}">
        <p14:creationId xmlns:p14="http://schemas.microsoft.com/office/powerpoint/2010/main" val="627027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98537"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81"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Low pressure causes rain causes traffic,</a:t>
            </a:r>
          </a:p>
          <a:p>
            <a:pPr marL="914353" lvl="2" indent="0">
              <a:lnSpc>
                <a:spcPct val="80000"/>
              </a:lnSpc>
              <a:buNone/>
            </a:pPr>
            <a:r>
              <a:rPr lang="en-US" sz="2000" dirty="0">
                <a:latin typeface="Calibri"/>
                <a:cs typeface="Calibri"/>
              </a:rPr>
              <a:t>    high pressure causes no rain causes no </a:t>
            </a:r>
          </a:p>
          <a:p>
            <a:pPr marL="914353" lvl="2" indent="0">
              <a:lnSpc>
                <a:spcPct val="80000"/>
              </a:lnSpc>
              <a:buNone/>
            </a:pPr>
            <a:r>
              <a:rPr lang="en-US" sz="2000" dirty="0">
                <a:latin typeface="Calibri"/>
                <a:cs typeface="Calibri"/>
              </a:rPr>
              <a:t>    traffic</a:t>
            </a:r>
          </a:p>
          <a:p>
            <a:pPr lvl="2">
              <a:lnSpc>
                <a:spcPct val="80000"/>
              </a:lnSpc>
            </a:pPr>
            <a:endParaRPr lang="en-US" sz="16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+y | +x ) = 1, P( -y | - x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spTree>
    <p:extLst>
      <p:ext uri="{BB962C8B-B14F-4D97-AF65-F5344CB8AC3E}">
        <p14:creationId xmlns:p14="http://schemas.microsoft.com/office/powerpoint/2010/main" val="9537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Causal Chains</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causal chain</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54280" name="Picture 9"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85800" y="5486400"/>
            <a:ext cx="4335463"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653" y="2057400"/>
            <a:ext cx="5561146" cy="2438400"/>
          </a:xfrm>
          <a:prstGeom prst="rect">
            <a:avLst/>
          </a:prstGeom>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cs typeface="Calibri"/>
              </a:rPr>
              <a:t>Guaranteed X independent of Z given Y?</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1">
              <a:lnSpc>
                <a:spcPct val="80000"/>
              </a:lnSpc>
            </a:pPr>
            <a:endParaRPr lang="en-US" sz="2400" dirty="0">
              <a:solidFill>
                <a:srgbClr val="CC0000"/>
              </a:solidFill>
              <a:latin typeface="Calibri"/>
              <a:cs typeface="Calibri"/>
            </a:endParaRPr>
          </a:p>
          <a:p>
            <a:pPr lvl="5">
              <a:lnSpc>
                <a:spcPct val="80000"/>
              </a:lnSpc>
            </a:pPr>
            <a:endParaRPr lang="en-US" sz="1600" dirty="0">
              <a:solidFill>
                <a:srgbClr val="CC0000"/>
              </a:solidFill>
              <a:latin typeface="Calibri"/>
              <a:cs typeface="Calibri"/>
            </a:endParaRPr>
          </a:p>
          <a:p>
            <a:pPr lvl="1">
              <a:lnSpc>
                <a:spcPct val="80000"/>
              </a:lnSpc>
            </a:pPr>
            <a:r>
              <a:rPr lang="en-US" sz="2400" dirty="0">
                <a:solidFill>
                  <a:srgbClr val="CC0000"/>
                </a:solidFill>
                <a:latin typeface="Calibri"/>
                <a:cs typeface="Calibri"/>
              </a:rPr>
              <a:t>Evidence along the chain </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blocks</a:t>
            </a:r>
            <a:r>
              <a:rPr lang="ja-JP" altLang="en-US" sz="2400" dirty="0">
                <a:solidFill>
                  <a:srgbClr val="CC0000"/>
                </a:solidFill>
                <a:latin typeface="Calibri"/>
                <a:cs typeface="Calibri"/>
              </a:rPr>
              <a:t>”</a:t>
            </a:r>
            <a:r>
              <a:rPr lang="en-US" altLang="ja-JP" sz="2400" dirty="0">
                <a:solidFill>
                  <a:srgbClr val="CC0000"/>
                </a:solidFill>
                <a:latin typeface="Calibri"/>
                <a:cs typeface="Calibri"/>
              </a:rPr>
              <a:t> the influence</a:t>
            </a:r>
            <a:endParaRPr lang="en-US" sz="2400" dirty="0">
              <a:solidFill>
                <a:srgbClr val="CC0000"/>
              </a:solidFill>
              <a:latin typeface="Calibri"/>
              <a:cs typeface="Calibri"/>
            </a:endParaRPr>
          </a:p>
        </p:txBody>
      </p:sp>
      <p:pic>
        <p:nvPicPr>
          <p:cNvPr id="8" name="Picture 10"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7086600" y="23622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8458200" y="3429000"/>
            <a:ext cx="2984500"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13"/>
          <p:cNvSpPr txBox="1">
            <a:spLocks noChangeArrowheads="1"/>
          </p:cNvSpPr>
          <p:nvPr/>
        </p:nvSpPr>
        <p:spPr bwMode="auto">
          <a:xfrm>
            <a:off x="8458200" y="51054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sp>
        <p:nvSpPr>
          <p:cNvPr id="12" name="Text Box 14"/>
          <p:cNvSpPr txBox="1">
            <a:spLocks noChangeArrowheads="1"/>
          </p:cNvSpPr>
          <p:nvPr/>
        </p:nvSpPr>
        <p:spPr bwMode="auto">
          <a:xfrm>
            <a:off x="762000" y="4583668"/>
            <a:ext cx="54864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Low pressure          Y: Rain                          Z: Traffic</a:t>
            </a:r>
          </a:p>
        </p:txBody>
      </p:sp>
    </p:spTree>
    <p:extLst>
      <p:ext uri="{BB962C8B-B14F-4D97-AF65-F5344CB8AC3E}">
        <p14:creationId xmlns:p14="http://schemas.microsoft.com/office/powerpoint/2010/main" val="15653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pic>
        <p:nvPicPr>
          <p:cNvPr id="4" name="Picture 3" descr="txp_fig.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independent of Z ?  </a:t>
            </a:r>
            <a:r>
              <a:rPr lang="en-US" sz="2400" i="1" dirty="0">
                <a:solidFill>
                  <a:srgbClr val="FF0000"/>
                </a:solidFill>
                <a:latin typeface="Calibri"/>
                <a:ea typeface="ＭＳ Ｐゴシック" pitchFamily="34" charset="-128"/>
                <a:cs typeface="Calibri"/>
              </a:rPr>
              <a:t> No!</a:t>
            </a:r>
          </a:p>
          <a:p>
            <a:pPr lvl="4">
              <a:lnSpc>
                <a:spcPct val="80000"/>
              </a:lnSpc>
            </a:pPr>
            <a:endParaRPr lang="en-US" dirty="0">
              <a:latin typeface="Calibri"/>
              <a:cs typeface="Calibri"/>
            </a:endParaRPr>
          </a:p>
          <a:p>
            <a:pPr lvl="1">
              <a:lnSpc>
                <a:spcPct val="80000"/>
              </a:lnSpc>
            </a:pPr>
            <a:r>
              <a:rPr lang="en-US" sz="2000" dirty="0">
                <a:latin typeface="Calibri"/>
                <a:cs typeface="Calibri"/>
              </a:rPr>
              <a:t>One example set of CPTs for which X is not independent of Z is sufficient to show this independence is not guaranteed.</a:t>
            </a:r>
          </a:p>
          <a:p>
            <a:pPr lvl="2">
              <a:lnSpc>
                <a:spcPct val="80000"/>
              </a:lnSpc>
            </a:pPr>
            <a:endParaRPr lang="en-US" sz="2000" dirty="0">
              <a:latin typeface="Calibri"/>
              <a:cs typeface="Calibri"/>
            </a:endParaRPr>
          </a:p>
          <a:p>
            <a:pPr lvl="1">
              <a:lnSpc>
                <a:spcPct val="80000"/>
              </a:lnSpc>
            </a:pPr>
            <a:r>
              <a:rPr lang="en-US" sz="2000" dirty="0">
                <a:latin typeface="Calibri"/>
                <a:cs typeface="Calibri"/>
              </a:rPr>
              <a:t>Example:</a:t>
            </a:r>
          </a:p>
          <a:p>
            <a:pPr lvl="6">
              <a:lnSpc>
                <a:spcPct val="80000"/>
              </a:lnSpc>
            </a:pPr>
            <a:endParaRPr lang="en-US" sz="1200" dirty="0">
              <a:latin typeface="Calibri"/>
              <a:cs typeface="Calibri"/>
            </a:endParaRPr>
          </a:p>
          <a:p>
            <a:pPr lvl="2">
              <a:lnSpc>
                <a:spcPct val="80000"/>
              </a:lnSpc>
            </a:pPr>
            <a:r>
              <a:rPr lang="en-US" sz="2000" dirty="0">
                <a:latin typeface="Calibri"/>
                <a:cs typeface="Calibri"/>
              </a:rPr>
              <a:t>Project due causes both forums busy </a:t>
            </a:r>
          </a:p>
          <a:p>
            <a:pPr marL="914353" lvl="2" indent="0">
              <a:lnSpc>
                <a:spcPct val="80000"/>
              </a:lnSpc>
              <a:buNone/>
            </a:pPr>
            <a:r>
              <a:rPr lang="en-US" sz="2000" dirty="0">
                <a:latin typeface="Calibri"/>
                <a:cs typeface="Calibri"/>
              </a:rPr>
              <a:t>	    and </a:t>
            </a:r>
            <a:r>
              <a:rPr lang="en-US" sz="2000">
                <a:latin typeface="Calibri"/>
                <a:cs typeface="Calibri"/>
              </a:rPr>
              <a:t>office hours full </a:t>
            </a:r>
            <a:endParaRPr lang="en-US" sz="2000" dirty="0">
              <a:latin typeface="Calibri"/>
              <a:cs typeface="Calibri"/>
            </a:endParaRPr>
          </a:p>
          <a:p>
            <a:pPr lvl="2">
              <a:lnSpc>
                <a:spcPct val="80000"/>
              </a:lnSpc>
            </a:pPr>
            <a:endParaRPr lang="en-US" sz="2000" dirty="0">
              <a:latin typeface="Calibri"/>
              <a:cs typeface="Calibri"/>
            </a:endParaRPr>
          </a:p>
          <a:p>
            <a:pPr lvl="2">
              <a:lnSpc>
                <a:spcPct val="80000"/>
              </a:lnSpc>
            </a:pPr>
            <a:r>
              <a:rPr lang="en-US" sz="2000" dirty="0">
                <a:latin typeface="Calibri"/>
                <a:cs typeface="Calibri"/>
              </a:rPr>
              <a:t>In numbers:</a:t>
            </a:r>
          </a:p>
          <a:p>
            <a:pPr marL="914353" lvl="2" indent="0">
              <a:lnSpc>
                <a:spcPct val="80000"/>
              </a:lnSpc>
              <a:buNone/>
            </a:pPr>
            <a:r>
              <a:rPr lang="en-US" sz="2000" dirty="0">
                <a:latin typeface="Calibri"/>
                <a:cs typeface="Calibri"/>
              </a:rPr>
              <a:t>	</a:t>
            </a:r>
          </a:p>
          <a:p>
            <a:pPr marL="914353" lvl="2" indent="0">
              <a:lnSpc>
                <a:spcPct val="80000"/>
              </a:lnSpc>
              <a:buNone/>
            </a:pPr>
            <a:r>
              <a:rPr lang="en-US" sz="2000" dirty="0">
                <a:latin typeface="Calibri"/>
                <a:cs typeface="Calibri"/>
              </a:rPr>
              <a:t>         P( +x | +y ) = 1, P( -x | -y ) = 1,</a:t>
            </a:r>
          </a:p>
          <a:p>
            <a:pPr lvl="2">
              <a:lnSpc>
                <a:spcPct val="80000"/>
              </a:lnSpc>
              <a:buFont typeface="Wingdings" pitchFamily="2" charset="2"/>
              <a:buNone/>
            </a:pPr>
            <a:r>
              <a:rPr lang="en-US" sz="2000" dirty="0">
                <a:latin typeface="Calibri"/>
                <a:cs typeface="Calibri"/>
              </a:rPr>
              <a:t>	     P( +z | +y ) = 1, P( -z | -y ) = 1</a:t>
            </a:r>
          </a:p>
          <a:p>
            <a:pPr lvl="1">
              <a:lnSpc>
                <a:spcPct val="80000"/>
              </a:lnSpc>
            </a:pPr>
            <a:endParaRPr lang="en-US" sz="2000" dirty="0">
              <a:latin typeface="Calibri"/>
              <a:cs typeface="Calibri"/>
            </a:endParaRPr>
          </a:p>
          <a:p>
            <a:pPr lvl="1">
              <a:lnSpc>
                <a:spcPct val="80000"/>
              </a:lnSpc>
              <a:buFont typeface="Wingdings" pitchFamily="2" charset="2"/>
              <a:buNone/>
            </a:pPr>
            <a:endParaRPr lang="en-US" sz="2000" dirty="0">
              <a:latin typeface="Calibri"/>
              <a:cs typeface="Calibri"/>
            </a:endParaRPr>
          </a:p>
          <a:p>
            <a:pPr lvl="1">
              <a:lnSpc>
                <a:spcPct val="80000"/>
              </a:lnSpc>
            </a:pPr>
            <a:endParaRPr lang="en-US" sz="2000" dirty="0">
              <a:latin typeface="Calibri"/>
              <a:cs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1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14"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15"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14431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Common Cause</a:t>
            </a:r>
          </a:p>
        </p:txBody>
      </p:sp>
      <p:sp>
        <p:nvSpPr>
          <p:cNvPr id="1089539" name="Rectangle 3"/>
          <p:cNvSpPr>
            <a:spLocks noGrp="1" noChangeArrowheads="1"/>
          </p:cNvSpPr>
          <p:nvPr>
            <p:ph idx="1"/>
          </p:nvPr>
        </p:nvSpPr>
        <p:spPr>
          <a:xfrm>
            <a:off x="304800" y="1371600"/>
            <a:ext cx="5715000" cy="5105400"/>
          </a:xfrm>
        </p:spPr>
        <p:txBody>
          <a:bodyPr/>
          <a:lstStyle/>
          <a:p>
            <a:pPr eaLnBrk="1" hangingPunct="1">
              <a:lnSpc>
                <a:spcPct val="80000"/>
              </a:lnSpc>
            </a:pPr>
            <a:r>
              <a:rPr lang="en-US" sz="2400" dirty="0">
                <a:latin typeface="Calibri"/>
                <a:ea typeface="ＭＳ Ｐゴシック" pitchFamily="34" charset="-128"/>
                <a:cs typeface="Calibri"/>
              </a:rPr>
              <a:t>This configuration is a </a:t>
            </a:r>
            <a:r>
              <a:rPr lang="ja-JP" altLang="en-US" sz="2400" dirty="0">
                <a:latin typeface="Calibri"/>
                <a:ea typeface="ＭＳ Ｐゴシック" pitchFamily="34" charset="-128"/>
                <a:cs typeface="Calibri"/>
              </a:rPr>
              <a:t>“</a:t>
            </a:r>
            <a:r>
              <a:rPr lang="en-US" altLang="ja-JP" sz="2400" dirty="0">
                <a:latin typeface="Calibri"/>
                <a:ea typeface="ＭＳ Ｐゴシック" pitchFamily="34" charset="-128"/>
                <a:cs typeface="Calibri"/>
              </a:rPr>
              <a:t>common cause</a:t>
            </a:r>
            <a:r>
              <a:rPr lang="ja-JP" altLang="en-US" sz="2400" dirty="0">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1" eaLnBrk="1" hangingPunct="1">
              <a:lnSpc>
                <a:spcPct val="80000"/>
              </a:lnSpc>
            </a:pPr>
            <a:endParaRPr lang="en-US" sz="2400" dirty="0">
              <a:latin typeface="Calibri"/>
              <a:ea typeface="ＭＳ Ｐゴシック" pitchFamily="34" charset="-128"/>
              <a:cs typeface="Calibri"/>
            </a:endParaRPr>
          </a:p>
          <a:p>
            <a:pPr lvl="3" eaLnBrk="1" hangingPunct="1">
              <a:lnSpc>
                <a:spcPct val="80000"/>
              </a:lnSpc>
            </a:pPr>
            <a:endParaRPr lang="en-US" sz="16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a:p>
            <a:pPr>
              <a:lnSpc>
                <a:spcPct val="80000"/>
              </a:lnSpc>
            </a:pPr>
            <a:endParaRPr lang="en-US" sz="2800" dirty="0">
              <a:latin typeface="Calibri"/>
              <a:ea typeface="ＭＳ Ｐゴシック" pitchFamily="34" charset="-128"/>
              <a:cs typeface="Calibri"/>
            </a:endParaRPr>
          </a:p>
        </p:txBody>
      </p:sp>
      <p:sp>
        <p:nvSpPr>
          <p:cNvPr id="13" name="Rectangle 3"/>
          <p:cNvSpPr txBox="1">
            <a:spLocks noChangeArrowheads="1"/>
          </p:cNvSpPr>
          <p:nvPr/>
        </p:nvSpPr>
        <p:spPr bwMode="auto">
          <a:xfrm>
            <a:off x="6172200" y="1371600"/>
            <a:ext cx="5943600" cy="51054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400" dirty="0">
                <a:latin typeface="Calibri"/>
                <a:ea typeface="ＭＳ Ｐゴシック" pitchFamily="34" charset="-128"/>
                <a:cs typeface="Calibri"/>
              </a:rPr>
              <a:t>Guaranteed X and Z independent given Y?</a:t>
            </a: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a:lnSpc>
                <a:spcPct val="80000"/>
              </a:lnSpc>
            </a:pPr>
            <a:endParaRPr lang="en-US" sz="2400" dirty="0">
              <a:latin typeface="Calibri"/>
              <a:ea typeface="ＭＳ Ｐゴシック" pitchFamily="34" charset="-128"/>
              <a:cs typeface="Calibri"/>
            </a:endParaRPr>
          </a:p>
          <a:p>
            <a:pPr lvl="4">
              <a:lnSpc>
                <a:spcPct val="80000"/>
              </a:lnSpc>
            </a:pPr>
            <a:endParaRPr lang="en-US" sz="1200" dirty="0">
              <a:latin typeface="Calibri"/>
              <a:cs typeface="Calibri"/>
            </a:endParaRPr>
          </a:p>
          <a:p>
            <a:pPr lvl="1">
              <a:lnSpc>
                <a:spcPct val="90000"/>
              </a:lnSpc>
              <a:buClr>
                <a:srgbClr val="000000"/>
              </a:buClr>
            </a:pPr>
            <a:r>
              <a:rPr lang="en-US" sz="2400" kern="0" dirty="0">
                <a:solidFill>
                  <a:srgbClr val="CC0000"/>
                </a:solidFill>
                <a:latin typeface="Calibri"/>
                <a:cs typeface="Calibri"/>
              </a:rPr>
              <a:t>Observing the cause blocks influence between effects.</a:t>
            </a:r>
          </a:p>
          <a:p>
            <a:pPr>
              <a:lnSpc>
                <a:spcPct val="80000"/>
              </a:lnSpc>
            </a:pPr>
            <a:endParaRPr lang="en-US" sz="2000" dirty="0">
              <a:latin typeface="Calibri"/>
              <a:ea typeface="ＭＳ Ｐゴシック" pitchFamily="34" charset="-128"/>
              <a:cs typeface="Calibri"/>
            </a:endParaRPr>
          </a:p>
        </p:txBody>
      </p:sp>
      <p:pic>
        <p:nvPicPr>
          <p:cNvPr id="11" name="Picture 9" descr="txp_fig"/>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2209800"/>
            <a:ext cx="3028950" cy="728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descr="txp_fig"/>
          <p:cNvPicPr>
            <a:picLocks noChangeAspect="1" noChangeArrowheads="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8534400" y="4572000"/>
            <a:ext cx="1276350"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 Box 11"/>
          <p:cNvSpPr txBox="1">
            <a:spLocks noChangeArrowheads="1"/>
          </p:cNvSpPr>
          <p:nvPr/>
        </p:nvSpPr>
        <p:spPr bwMode="auto">
          <a:xfrm>
            <a:off x="8458200" y="5181600"/>
            <a:ext cx="1524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i="1" dirty="0">
                <a:solidFill>
                  <a:srgbClr val="CC0000"/>
                </a:solidFill>
                <a:latin typeface="Calibri"/>
                <a:cs typeface="Calibri"/>
              </a:rPr>
              <a:t>Yes!</a:t>
            </a:r>
          </a:p>
        </p:txBody>
      </p:sp>
      <p:pic>
        <p:nvPicPr>
          <p:cNvPr id="17" name="Picture 12" descr="txp_fig"/>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8458200" y="3352800"/>
            <a:ext cx="2970213"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png"/>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bwMode="auto">
          <a:xfrm>
            <a:off x="1005961" y="6019800"/>
            <a:ext cx="4320615" cy="311797"/>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800" y="1981200"/>
            <a:ext cx="3191715" cy="3838613"/>
          </a:xfrm>
          <a:prstGeom prst="rect">
            <a:avLst/>
          </a:prstGeom>
        </p:spPr>
      </p:pic>
      <p:sp>
        <p:nvSpPr>
          <p:cNvPr id="20" name="Text Box 13"/>
          <p:cNvSpPr txBox="1">
            <a:spLocks noChangeArrowheads="1"/>
          </p:cNvSpPr>
          <p:nvPr/>
        </p:nvSpPr>
        <p:spPr bwMode="auto">
          <a:xfrm>
            <a:off x="838200" y="2057400"/>
            <a:ext cx="12192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Y: Project due</a:t>
            </a:r>
          </a:p>
        </p:txBody>
      </p:sp>
      <p:sp>
        <p:nvSpPr>
          <p:cNvPr id="21" name="Text Box 13"/>
          <p:cNvSpPr txBox="1">
            <a:spLocks noChangeArrowheads="1"/>
          </p:cNvSpPr>
          <p:nvPr/>
        </p:nvSpPr>
        <p:spPr bwMode="auto">
          <a:xfrm>
            <a:off x="76200" y="4876800"/>
            <a:ext cx="12954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spcBef>
                <a:spcPct val="50000"/>
              </a:spcBef>
            </a:pPr>
            <a:r>
              <a:rPr lang="en-US" sz="2000" dirty="0">
                <a:latin typeface="Calibri"/>
                <a:cs typeface="Calibri"/>
              </a:rPr>
              <a:t>X: Forums busy</a:t>
            </a:r>
          </a:p>
        </p:txBody>
      </p:sp>
      <p:sp>
        <p:nvSpPr>
          <p:cNvPr id="22" name="Text Box 13"/>
          <p:cNvSpPr txBox="1">
            <a:spLocks noChangeArrowheads="1"/>
          </p:cNvSpPr>
          <p:nvPr/>
        </p:nvSpPr>
        <p:spPr bwMode="auto">
          <a:xfrm>
            <a:off x="4648200" y="5029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000" dirty="0">
                <a:latin typeface="Calibri"/>
                <a:cs typeface="Calibri"/>
              </a:rPr>
              <a:t>Z: Office hours full</a:t>
            </a:r>
          </a:p>
        </p:txBody>
      </p:sp>
    </p:spTree>
    <p:extLst>
      <p:ext uri="{BB962C8B-B14F-4D97-AF65-F5344CB8AC3E}">
        <p14:creationId xmlns:p14="http://schemas.microsoft.com/office/powerpoint/2010/main" val="41931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667000"/>
            <a:ext cx="3068642" cy="3886199"/>
          </a:xfrm>
          <a:prstGeom prst="rect">
            <a:avLst/>
          </a:prstGeom>
        </p:spPr>
      </p:pic>
      <p:sp>
        <p:nvSpPr>
          <p:cNvPr id="5836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Common Effect</a:t>
            </a:r>
          </a:p>
        </p:txBody>
      </p:sp>
      <p:sp>
        <p:nvSpPr>
          <p:cNvPr id="1091587" name="Rectangle 3"/>
          <p:cNvSpPr>
            <a:spLocks noGrp="1" noChangeArrowheads="1"/>
          </p:cNvSpPr>
          <p:nvPr>
            <p:ph idx="1"/>
          </p:nvPr>
        </p:nvSpPr>
        <p:spPr>
          <a:xfrm>
            <a:off x="228600" y="1295400"/>
            <a:ext cx="5410200" cy="4800600"/>
          </a:xfrm>
        </p:spPr>
        <p:txBody>
          <a:bodyPr/>
          <a:lstStyle/>
          <a:p>
            <a:pPr eaLnBrk="1" hangingPunct="1"/>
            <a:r>
              <a:rPr lang="en-US" sz="2400" dirty="0">
                <a:latin typeface="Calibri"/>
                <a:ea typeface="ＭＳ Ｐゴシック" pitchFamily="34" charset="-128"/>
                <a:cs typeface="Calibri"/>
              </a:rPr>
              <a:t>Last configuration: two causes of one effect (v-structures)</a:t>
            </a:r>
          </a:p>
          <a:p>
            <a:pPr eaLnBrk="1" hangingPunct="1"/>
            <a:endParaRPr lang="en-US" sz="2400" dirty="0">
              <a:latin typeface="Calibri"/>
              <a:ea typeface="ＭＳ Ｐゴシック" pitchFamily="34" charset="-128"/>
              <a:cs typeface="Calibri"/>
            </a:endParaRPr>
          </a:p>
        </p:txBody>
      </p:sp>
      <p:sp>
        <p:nvSpPr>
          <p:cNvPr id="58376" name="Text Box 9"/>
          <p:cNvSpPr txBox="1">
            <a:spLocks noChangeArrowheads="1"/>
          </p:cNvSpPr>
          <p:nvPr/>
        </p:nvSpPr>
        <p:spPr bwMode="auto">
          <a:xfrm>
            <a:off x="914400" y="5802868"/>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Z: Traffic</a:t>
            </a:r>
          </a:p>
        </p:txBody>
      </p:sp>
      <p:sp>
        <p:nvSpPr>
          <p:cNvPr id="11" name="Rectangle 3"/>
          <p:cNvSpPr txBox="1">
            <a:spLocks noChangeArrowheads="1"/>
          </p:cNvSpPr>
          <p:nvPr/>
        </p:nvSpPr>
        <p:spPr bwMode="auto">
          <a:xfrm>
            <a:off x="5638800" y="1295400"/>
            <a:ext cx="6324600" cy="50292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latin typeface="Calibri"/>
                <a:ea typeface="ＭＳ Ｐゴシック" pitchFamily="34" charset="-128"/>
                <a:cs typeface="Calibri"/>
              </a:rPr>
              <a:t>Are X and Y independent?</a:t>
            </a:r>
          </a:p>
          <a:p>
            <a:pPr lvl="8"/>
            <a:endParaRPr lang="en-US" sz="8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Yes</a:t>
            </a:r>
            <a:r>
              <a:rPr lang="en-US" sz="2000" dirty="0">
                <a:latin typeface="Calibri"/>
                <a:ea typeface="ＭＳ Ｐゴシック" pitchFamily="34" charset="-128"/>
                <a:cs typeface="Calibri"/>
              </a:rPr>
              <a:t>: the ballgame and the rain cause traffic, but they are not correlated</a:t>
            </a:r>
          </a:p>
          <a:p>
            <a:pPr lvl="8"/>
            <a:endParaRPr lang="en-US" sz="800" dirty="0">
              <a:latin typeface="Calibri"/>
              <a:ea typeface="ＭＳ Ｐゴシック" pitchFamily="34" charset="-128"/>
              <a:cs typeface="Calibri"/>
            </a:endParaRPr>
          </a:p>
          <a:p>
            <a:pPr lvl="1"/>
            <a:r>
              <a:rPr lang="en-US" sz="2000" dirty="0">
                <a:latin typeface="Calibri"/>
                <a:ea typeface="ＭＳ Ｐゴシック" pitchFamily="34" charset="-128"/>
                <a:cs typeface="Calibri"/>
              </a:rPr>
              <a:t>Still need to prove they must be (try it!)</a:t>
            </a:r>
          </a:p>
          <a:p>
            <a:pPr lvl="7"/>
            <a:endParaRPr lang="en-US" sz="1600" dirty="0">
              <a:latin typeface="Calibri"/>
              <a:ea typeface="ＭＳ Ｐゴシック" pitchFamily="34" charset="-128"/>
              <a:cs typeface="Calibri"/>
            </a:endParaRPr>
          </a:p>
          <a:p>
            <a:r>
              <a:rPr lang="en-US" sz="2400" dirty="0">
                <a:latin typeface="Calibri"/>
                <a:ea typeface="ＭＳ Ｐゴシック" pitchFamily="34" charset="-128"/>
                <a:cs typeface="Calibri"/>
              </a:rPr>
              <a:t>Are X </a:t>
            </a:r>
            <a:r>
              <a:rPr lang="en-US" sz="2400">
                <a:latin typeface="Calibri"/>
                <a:ea typeface="ＭＳ Ｐゴシック" pitchFamily="34" charset="-128"/>
                <a:cs typeface="Calibri"/>
              </a:rPr>
              <a:t>and Y </a:t>
            </a:r>
            <a:r>
              <a:rPr lang="en-US" sz="2400" dirty="0">
                <a:latin typeface="Calibri"/>
                <a:ea typeface="ＭＳ Ｐゴシック" pitchFamily="34" charset="-128"/>
                <a:cs typeface="Calibri"/>
              </a:rPr>
              <a:t>independent </a:t>
            </a:r>
            <a:r>
              <a:rPr lang="en-US" sz="2400">
                <a:latin typeface="Calibri"/>
                <a:ea typeface="ＭＳ Ｐゴシック" pitchFamily="34" charset="-128"/>
                <a:cs typeface="Calibri"/>
              </a:rPr>
              <a:t>given Z?</a:t>
            </a:r>
            <a:endParaRPr lang="en-US" sz="2400" dirty="0">
              <a:latin typeface="Calibri"/>
              <a:ea typeface="ＭＳ Ｐゴシック" pitchFamily="34" charset="-128"/>
              <a:cs typeface="Calibri"/>
            </a:endParaRPr>
          </a:p>
          <a:p>
            <a:pPr lvl="6"/>
            <a:endParaRPr lang="en-US" sz="1200" dirty="0">
              <a:latin typeface="Calibri"/>
              <a:ea typeface="ＭＳ Ｐゴシック" pitchFamily="34" charset="-128"/>
              <a:cs typeface="Calibri"/>
            </a:endParaRPr>
          </a:p>
          <a:p>
            <a:pPr lvl="1"/>
            <a:r>
              <a:rPr lang="en-US" sz="2000" i="1" dirty="0">
                <a:solidFill>
                  <a:srgbClr val="FF0000"/>
                </a:solidFill>
                <a:latin typeface="Calibri"/>
                <a:ea typeface="ＭＳ Ｐゴシック" pitchFamily="34" charset="-128"/>
                <a:cs typeface="Calibri"/>
              </a:rPr>
              <a:t>No</a:t>
            </a:r>
            <a:r>
              <a:rPr lang="en-US" sz="2000" dirty="0">
                <a:latin typeface="Calibri"/>
                <a:ea typeface="ＭＳ Ｐゴシック" pitchFamily="34" charset="-128"/>
                <a:cs typeface="Calibri"/>
              </a:rPr>
              <a:t>: seeing traffic puts the rain and the ballgame in competition as explanation.</a:t>
            </a:r>
          </a:p>
          <a:p>
            <a:pPr lvl="7"/>
            <a:endParaRPr lang="en-US" sz="1600" dirty="0">
              <a:latin typeface="Calibri"/>
              <a:ea typeface="ＭＳ Ｐゴシック" pitchFamily="34" charset="-128"/>
              <a:cs typeface="Calibri"/>
            </a:endParaRPr>
          </a:p>
          <a:p>
            <a:r>
              <a:rPr lang="en-US" sz="2400" dirty="0">
                <a:solidFill>
                  <a:srgbClr val="CC0000"/>
                </a:solidFill>
                <a:latin typeface="Calibri"/>
                <a:ea typeface="ＭＳ Ｐゴシック" pitchFamily="34" charset="-128"/>
                <a:cs typeface="Calibri"/>
              </a:rPr>
              <a:t>This is backwards from the other cases</a:t>
            </a:r>
          </a:p>
          <a:p>
            <a:pPr lvl="8"/>
            <a:endParaRPr lang="en-US" sz="800" dirty="0">
              <a:solidFill>
                <a:srgbClr val="CC0000"/>
              </a:solidFill>
              <a:latin typeface="Calibri"/>
              <a:ea typeface="ＭＳ Ｐゴシック" pitchFamily="34" charset="-128"/>
              <a:cs typeface="Calibri"/>
            </a:endParaRPr>
          </a:p>
          <a:p>
            <a:pPr lvl="1"/>
            <a:r>
              <a:rPr lang="en-US" sz="2000" dirty="0">
                <a:latin typeface="Calibri"/>
                <a:ea typeface="ＭＳ Ｐゴシック" pitchFamily="34" charset="-128"/>
                <a:cs typeface="Calibri"/>
              </a:rPr>
              <a:t>Observing an effect </a:t>
            </a:r>
            <a:r>
              <a:rPr lang="en-US" sz="2000" dirty="0">
                <a:solidFill>
                  <a:srgbClr val="CC0000"/>
                </a:solidFill>
                <a:latin typeface="Calibri"/>
                <a:ea typeface="ＭＳ Ｐゴシック" pitchFamily="34" charset="-128"/>
                <a:cs typeface="Calibri"/>
              </a:rPr>
              <a:t>activates </a:t>
            </a:r>
            <a:r>
              <a:rPr lang="en-US" sz="2000" dirty="0">
                <a:latin typeface="Calibri"/>
                <a:ea typeface="ＭＳ Ｐゴシック" pitchFamily="34" charset="-128"/>
                <a:cs typeface="Calibri"/>
              </a:rPr>
              <a:t>influence between possible causes</a:t>
            </a:r>
            <a:r>
              <a:rPr lang="en-US" dirty="0">
                <a:latin typeface="Calibri"/>
                <a:ea typeface="ＭＳ Ｐゴシック" pitchFamily="34" charset="-128"/>
                <a:cs typeface="Calibri"/>
              </a:rPr>
              <a:t>.</a:t>
            </a:r>
          </a:p>
          <a:p>
            <a:endParaRPr lang="en-US" sz="2800" dirty="0">
              <a:latin typeface="Calibri"/>
              <a:ea typeface="ＭＳ Ｐゴシック" pitchFamily="34" charset="-128"/>
              <a:cs typeface="Calibri"/>
            </a:endParaRPr>
          </a:p>
        </p:txBody>
      </p:sp>
      <p:sp>
        <p:nvSpPr>
          <p:cNvPr id="13" name="Text Box 9"/>
          <p:cNvSpPr txBox="1">
            <a:spLocks noChangeArrowheads="1"/>
          </p:cNvSpPr>
          <p:nvPr/>
        </p:nvSpPr>
        <p:spPr bwMode="auto">
          <a:xfrm>
            <a:off x="11430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X: Raining</a:t>
            </a:r>
          </a:p>
        </p:txBody>
      </p:sp>
      <p:sp>
        <p:nvSpPr>
          <p:cNvPr id="14" name="Text Box 9"/>
          <p:cNvSpPr txBox="1">
            <a:spLocks noChangeArrowheads="1"/>
          </p:cNvSpPr>
          <p:nvPr/>
        </p:nvSpPr>
        <p:spPr bwMode="auto">
          <a:xfrm>
            <a:off x="2819400" y="2362200"/>
            <a:ext cx="15240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1800" dirty="0">
                <a:latin typeface="Calibri"/>
                <a:cs typeface="Calibri"/>
              </a:rPr>
              <a:t>Y: Ballgame</a:t>
            </a:r>
          </a:p>
        </p:txBody>
      </p:sp>
    </p:spTree>
    <p:extLst>
      <p:ext uri="{BB962C8B-B14F-4D97-AF65-F5344CB8AC3E}">
        <p14:creationId xmlns:p14="http://schemas.microsoft.com/office/powerpoint/2010/main" val="2057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7" name="Rectangle 3"/>
          <p:cNvSpPr>
            <a:spLocks noGrp="1" noChangeArrowheads="1"/>
          </p:cNvSpPr>
          <p:nvPr>
            <p:ph idx="1"/>
          </p:nvPr>
        </p:nvSpPr>
        <p:spPr>
          <a:xfrm>
            <a:off x="304800" y="1371600"/>
            <a:ext cx="7772400" cy="4876800"/>
          </a:xfrm>
        </p:spPr>
        <p:txBody>
          <a:bodyPr/>
          <a:lstStyle/>
          <a:p>
            <a:pPr eaLnBrk="1" hangingPunct="1">
              <a:lnSpc>
                <a:spcPct val="80000"/>
              </a:lnSpc>
            </a:pPr>
            <a:r>
              <a:rPr lang="en-US" sz="2400" dirty="0">
                <a:latin typeface="Calibri"/>
                <a:cs typeface="Calibri"/>
              </a:rPr>
              <a:t>Two variables are </a:t>
            </a:r>
            <a:r>
              <a:rPr lang="en-US" sz="2400" i="1" dirty="0">
                <a:latin typeface="Calibri"/>
                <a:cs typeface="Calibri"/>
              </a:rPr>
              <a:t>independent</a:t>
            </a:r>
            <a:r>
              <a:rPr lang="en-US" sz="2400" dirty="0">
                <a:latin typeface="Calibri"/>
                <a:cs typeface="Calibri"/>
              </a:rPr>
              <a:t> if:</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This says that their joint distribution </a:t>
            </a:r>
            <a:r>
              <a:rPr lang="en-US" sz="2000" i="1" dirty="0">
                <a:latin typeface="Calibri"/>
                <a:cs typeface="Calibri"/>
              </a:rPr>
              <a:t>factors</a:t>
            </a:r>
            <a:r>
              <a:rPr lang="en-US" sz="2000" dirty="0">
                <a:latin typeface="Calibri"/>
                <a:cs typeface="Calibri"/>
              </a:rPr>
              <a:t> into a product two simpler distributions</a:t>
            </a:r>
          </a:p>
          <a:p>
            <a:pPr lvl="5">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Another form:</a:t>
            </a:r>
            <a:endParaRPr lang="en-US" sz="2400" dirty="0">
              <a:latin typeface="Calibri"/>
              <a:cs typeface="Calibri"/>
            </a:endParaRPr>
          </a:p>
          <a:p>
            <a:pPr marL="0" indent="0" eaLnBrk="1" hangingPunct="1">
              <a:lnSpc>
                <a:spcPct val="80000"/>
              </a:lnSpc>
              <a:buNone/>
            </a:pPr>
            <a:endParaRPr lang="en-US" sz="2400" dirty="0">
              <a:latin typeface="Calibri"/>
              <a:cs typeface="Calibri"/>
            </a:endParaRPr>
          </a:p>
          <a:p>
            <a:pPr marL="0" indent="0" eaLnBrk="1" hangingPunct="1">
              <a:lnSpc>
                <a:spcPct val="80000"/>
              </a:lnSpc>
              <a:buNone/>
            </a:pPr>
            <a:r>
              <a:rPr lang="en-US" sz="2400" dirty="0">
                <a:latin typeface="Calibri"/>
                <a:cs typeface="Calibri"/>
              </a:rPr>
              <a:t>		</a:t>
            </a:r>
          </a:p>
          <a:p>
            <a:pPr lvl="4">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We write: </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Independence is a simplifying </a:t>
            </a:r>
            <a:r>
              <a:rPr lang="en-US" sz="2400" i="1" dirty="0">
                <a:latin typeface="Calibri"/>
                <a:cs typeface="Calibri"/>
              </a:rPr>
              <a:t>modeling assumption</a:t>
            </a:r>
          </a:p>
          <a:p>
            <a:pPr lvl="6">
              <a:lnSpc>
                <a:spcPct val="80000"/>
              </a:lnSpc>
            </a:pPr>
            <a:endParaRPr lang="en-US" sz="1200" i="1" dirty="0">
              <a:latin typeface="Calibri"/>
              <a:cs typeface="Calibri"/>
            </a:endParaRPr>
          </a:p>
          <a:p>
            <a:pPr lvl="1" eaLnBrk="1" hangingPunct="1">
              <a:lnSpc>
                <a:spcPct val="80000"/>
              </a:lnSpc>
            </a:pPr>
            <a:r>
              <a:rPr lang="en-US" sz="2000" i="1" dirty="0">
                <a:latin typeface="Calibri"/>
                <a:cs typeface="Calibri"/>
              </a:rPr>
              <a:t>Empirical </a:t>
            </a:r>
            <a:r>
              <a:rPr lang="en-US" sz="2000" dirty="0">
                <a:latin typeface="Calibri"/>
                <a:cs typeface="Calibri"/>
              </a:rPr>
              <a:t>joint distributions: at best </a:t>
            </a:r>
            <a:r>
              <a:rPr lang="ja-JP" altLang="en-US" sz="2000" dirty="0">
                <a:latin typeface="Calibri"/>
                <a:cs typeface="Calibri"/>
              </a:rPr>
              <a:t>“</a:t>
            </a:r>
            <a:r>
              <a:rPr lang="en-US" sz="2000" dirty="0">
                <a:latin typeface="Calibri"/>
                <a:cs typeface="Calibri"/>
              </a:rPr>
              <a:t>close</a:t>
            </a:r>
            <a:r>
              <a:rPr lang="ja-JP" altLang="en-US" sz="2000" dirty="0">
                <a:latin typeface="Calibri"/>
                <a:cs typeface="Calibri"/>
              </a:rPr>
              <a:t>”</a:t>
            </a:r>
            <a:r>
              <a:rPr lang="en-US" sz="2000" dirty="0">
                <a:latin typeface="Calibri"/>
                <a:cs typeface="Calibri"/>
              </a:rPr>
              <a:t> to independent</a:t>
            </a:r>
          </a:p>
          <a:p>
            <a:pPr lvl="7">
              <a:lnSpc>
                <a:spcPct val="80000"/>
              </a:lnSpc>
            </a:pPr>
            <a:endParaRPr lang="en-US" sz="1200" dirty="0">
              <a:latin typeface="Calibri"/>
              <a:cs typeface="Calibri"/>
            </a:endParaRPr>
          </a:p>
          <a:p>
            <a:pPr lvl="1" eaLnBrk="1" hangingPunct="1">
              <a:lnSpc>
                <a:spcPct val="80000"/>
              </a:lnSpc>
            </a:pPr>
            <a:r>
              <a:rPr lang="en-US" sz="2000" dirty="0">
                <a:latin typeface="Calibri"/>
                <a:cs typeface="Calibri"/>
              </a:rPr>
              <a:t>What could we assume for {Weather, Traffic, Cavity, Toothache}?</a:t>
            </a:r>
          </a:p>
        </p:txBody>
      </p:sp>
      <p:sp>
        <p:nvSpPr>
          <p:cNvPr id="7170" name="Rectangle 2"/>
          <p:cNvSpPr>
            <a:spLocks noGrp="1" noChangeArrowheads="1"/>
          </p:cNvSpPr>
          <p:nvPr>
            <p:ph type="title"/>
          </p:nvPr>
        </p:nvSpPr>
        <p:spPr/>
        <p:txBody>
          <a:bodyPr/>
          <a:lstStyle/>
          <a:p>
            <a:pPr eaLnBrk="1" hangingPunct="1"/>
            <a:r>
              <a:rPr lang="en-US" dirty="0">
                <a:latin typeface="Calibri"/>
                <a:cs typeface="Calibri"/>
              </a:rPr>
              <a:t>Independence</a:t>
            </a:r>
          </a:p>
        </p:txBody>
      </p:sp>
      <p:pic>
        <p:nvPicPr>
          <p:cNvPr id="5" name="Picture 4" descr="txp_fig.pn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bwMode="auto">
          <a:xfrm>
            <a:off x="1868488" y="1925638"/>
            <a:ext cx="3795712" cy="29887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6" name="Picture 5" descr="txp_fig.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bwMode="auto">
          <a:xfrm>
            <a:off x="1981200" y="3886200"/>
            <a:ext cx="3048000" cy="313765"/>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7" name="Picture 6" descr="txp_fig.pn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bwMode="auto">
          <a:xfrm>
            <a:off x="2514600" y="4648200"/>
            <a:ext cx="1016000" cy="26275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4769" y="1828800"/>
            <a:ext cx="4257231" cy="3752458"/>
          </a:xfrm>
          <a:prstGeom prst="rect">
            <a:avLst/>
          </a:prstGeom>
        </p:spPr>
      </p:pic>
    </p:spTree>
    <p:extLst>
      <p:ext uri="{BB962C8B-B14F-4D97-AF65-F5344CB8AC3E}">
        <p14:creationId xmlns:p14="http://schemas.microsoft.com/office/powerpoint/2010/main" val="209858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14787">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4787">
                                            <p:txEl>
                                              <p:pRg st="14" end="1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478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15" y="1524000"/>
            <a:ext cx="6946984" cy="4409647"/>
          </a:xfrm>
          <a:prstGeom prst="rect">
            <a:avLst/>
          </a:prstGeom>
        </p:spPr>
      </p:pic>
    </p:spTree>
    <p:extLst>
      <p:ext uri="{BB962C8B-B14F-4D97-AF65-F5344CB8AC3E}">
        <p14:creationId xmlns:p14="http://schemas.microsoft.com/office/powerpoint/2010/main" val="1604386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The General Case</a:t>
            </a:r>
          </a:p>
        </p:txBody>
      </p:sp>
      <p:sp>
        <p:nvSpPr>
          <p:cNvPr id="18435" name="Rectangle 3"/>
          <p:cNvSpPr>
            <a:spLocks noGrp="1" noChangeArrowheads="1"/>
          </p:cNvSpPr>
          <p:nvPr>
            <p:ph idx="1"/>
          </p:nvPr>
        </p:nvSpPr>
        <p:spPr>
          <a:xfrm>
            <a:off x="1066800" y="1676399"/>
            <a:ext cx="10058400" cy="4449765"/>
          </a:xfrm>
        </p:spPr>
        <p:txBody>
          <a:bodyPr/>
          <a:lstStyle/>
          <a:p>
            <a:r>
              <a:rPr lang="en-US" sz="2800" dirty="0"/>
              <a:t>General question: in a given BN, are two variables independent (given evidence)?</a:t>
            </a:r>
          </a:p>
          <a:p>
            <a:pPr eaLnBrk="1" hangingPunct="1"/>
            <a:endParaRPr lang="en-US" sz="2800" dirty="0"/>
          </a:p>
          <a:p>
            <a:pPr eaLnBrk="1" hangingPunct="1"/>
            <a:r>
              <a:rPr lang="en-US" sz="2800" dirty="0"/>
              <a:t>Solution: analyze the graph</a:t>
            </a:r>
          </a:p>
          <a:p>
            <a:pPr eaLnBrk="1" hangingPunct="1"/>
            <a:endParaRPr lang="en-US" sz="2800" dirty="0"/>
          </a:p>
          <a:p>
            <a:r>
              <a:rPr lang="en-US" sz="2800" dirty="0"/>
              <a:t>Any complex example can be broken</a:t>
            </a:r>
          </a:p>
          <a:p>
            <a:pPr marL="0" indent="0">
              <a:buNone/>
            </a:pPr>
            <a:r>
              <a:rPr lang="en-US" sz="2800" dirty="0"/>
              <a:t>    into repetitions of the three canonical cases</a:t>
            </a:r>
          </a:p>
          <a:p>
            <a:endParaRPr lang="en-US" sz="2800" dirty="0"/>
          </a:p>
          <a:p>
            <a:pPr marL="0" indent="0" eaLnBrk="1" hangingPunct="1">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2438400"/>
            <a:ext cx="3772710" cy="2971800"/>
          </a:xfrm>
          <a:prstGeom prst="rect">
            <a:avLst/>
          </a:prstGeom>
        </p:spPr>
      </p:pic>
    </p:spTree>
    <p:extLst>
      <p:ext uri="{BB962C8B-B14F-4D97-AF65-F5344CB8AC3E}">
        <p14:creationId xmlns:p14="http://schemas.microsoft.com/office/powerpoint/2010/main" val="1265095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Reachability</a:t>
            </a:r>
          </a:p>
        </p:txBody>
      </p:sp>
      <p:sp>
        <p:nvSpPr>
          <p:cNvPr id="1094659" name="Rectangle 3"/>
          <p:cNvSpPr>
            <a:spLocks noGrp="1" noChangeArrowheads="1"/>
          </p:cNvSpPr>
          <p:nvPr>
            <p:ph idx="1"/>
          </p:nvPr>
        </p:nvSpPr>
        <p:spPr>
          <a:xfrm>
            <a:off x="457200" y="1600200"/>
            <a:ext cx="5334000" cy="4876800"/>
          </a:xfrm>
        </p:spPr>
        <p:txBody>
          <a:bodyPr/>
          <a:lstStyle/>
          <a:p>
            <a:pPr eaLnBrk="1" hangingPunct="1">
              <a:lnSpc>
                <a:spcPct val="90000"/>
              </a:lnSpc>
            </a:pPr>
            <a:r>
              <a:rPr lang="en-US" sz="2400" dirty="0">
                <a:latin typeface="Calibri"/>
                <a:cs typeface="Calibri"/>
              </a:rPr>
              <a:t>Recipe: shade evidence nodes, look for paths in the resulting graph</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Attempt 1: if two nodes are connected by an undirected path not blocked by a shaded node, they are conditionally independent</a:t>
            </a:r>
          </a:p>
          <a:p>
            <a:pPr eaLnBrk="1" hangingPunct="1">
              <a:lnSpc>
                <a:spcPct val="90000"/>
              </a:lnSpc>
            </a:pPr>
            <a:endParaRPr lang="en-US" sz="2400" dirty="0">
              <a:latin typeface="Calibri"/>
              <a:cs typeface="Calibri"/>
            </a:endParaRPr>
          </a:p>
          <a:p>
            <a:pPr eaLnBrk="1" hangingPunct="1">
              <a:lnSpc>
                <a:spcPct val="90000"/>
              </a:lnSpc>
            </a:pPr>
            <a:r>
              <a:rPr lang="en-US" sz="2400" dirty="0">
                <a:latin typeface="Calibri"/>
                <a:cs typeface="Calibri"/>
              </a:rPr>
              <a:t>Almost works, but not quite</a:t>
            </a:r>
          </a:p>
          <a:p>
            <a:pPr lvl="1" eaLnBrk="1" hangingPunct="1">
              <a:lnSpc>
                <a:spcPct val="90000"/>
              </a:lnSpc>
            </a:pPr>
            <a:r>
              <a:rPr lang="en-US" sz="2000" dirty="0">
                <a:latin typeface="Calibri"/>
                <a:cs typeface="Calibri"/>
              </a:rPr>
              <a:t>Where does it break?</a:t>
            </a:r>
          </a:p>
          <a:p>
            <a:pPr lvl="1" eaLnBrk="1" hangingPunct="1">
              <a:lnSpc>
                <a:spcPct val="90000"/>
              </a:lnSpc>
            </a:pPr>
            <a:r>
              <a:rPr lang="en-US" sz="2000" dirty="0">
                <a:latin typeface="Calibri"/>
                <a:cs typeface="Calibri"/>
              </a:rPr>
              <a:t>Answer: the v-structure at T doesn’t count as a link in a path unless “active”</a:t>
            </a:r>
          </a:p>
        </p:txBody>
      </p:sp>
      <p:sp>
        <p:nvSpPr>
          <p:cNvPr id="19460" name="Oval 4"/>
          <p:cNvSpPr>
            <a:spLocks noChangeArrowheads="1"/>
          </p:cNvSpPr>
          <p:nvPr/>
        </p:nvSpPr>
        <p:spPr bwMode="auto">
          <a:xfrm>
            <a:off x="88773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R</a:t>
            </a:r>
            <a:endParaRPr lang="en-US" sz="2400" baseline="-25000">
              <a:latin typeface="Calibri"/>
              <a:cs typeface="Calibri"/>
            </a:endParaRPr>
          </a:p>
        </p:txBody>
      </p:sp>
      <p:sp>
        <p:nvSpPr>
          <p:cNvPr id="19461" name="Oval 5"/>
          <p:cNvSpPr>
            <a:spLocks noChangeArrowheads="1"/>
          </p:cNvSpPr>
          <p:nvPr/>
        </p:nvSpPr>
        <p:spPr bwMode="auto">
          <a:xfrm>
            <a:off x="9486900" y="3886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T</a:t>
            </a:r>
            <a:endParaRPr lang="en-US" sz="2400" baseline="-25000">
              <a:latin typeface="Calibri"/>
              <a:cs typeface="Calibri"/>
            </a:endParaRPr>
          </a:p>
        </p:txBody>
      </p:sp>
      <p:cxnSp>
        <p:nvCxnSpPr>
          <p:cNvPr id="19462" name="AutoShape 6"/>
          <p:cNvCxnSpPr>
            <a:cxnSpLocks noChangeShapeType="1"/>
            <a:stCxn id="19460" idx="4"/>
            <a:endCxn id="19461" idx="1"/>
          </p:cNvCxnSpPr>
          <p:nvPr/>
        </p:nvCxnSpPr>
        <p:spPr bwMode="auto">
          <a:xfrm>
            <a:off x="9144000" y="30622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3" name="Oval 7"/>
          <p:cNvSpPr>
            <a:spLocks noChangeArrowheads="1"/>
          </p:cNvSpPr>
          <p:nvPr/>
        </p:nvSpPr>
        <p:spPr bwMode="auto">
          <a:xfrm>
            <a:off x="10325100" y="2514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B</a:t>
            </a:r>
          </a:p>
        </p:txBody>
      </p:sp>
      <p:cxnSp>
        <p:nvCxnSpPr>
          <p:cNvPr id="19464" name="AutoShape 8"/>
          <p:cNvCxnSpPr>
            <a:cxnSpLocks noChangeShapeType="1"/>
            <a:stCxn id="19463" idx="4"/>
            <a:endCxn id="19461" idx="7"/>
          </p:cNvCxnSpPr>
          <p:nvPr/>
        </p:nvCxnSpPr>
        <p:spPr bwMode="auto">
          <a:xfrm flipH="1">
            <a:off x="9942513" y="30622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5" name="Oval 9"/>
          <p:cNvSpPr>
            <a:spLocks noChangeArrowheads="1"/>
          </p:cNvSpPr>
          <p:nvPr/>
        </p:nvSpPr>
        <p:spPr bwMode="auto">
          <a:xfrm>
            <a:off x="8305800" y="38719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D</a:t>
            </a:r>
            <a:endParaRPr lang="en-US" sz="2400" baseline="-25000">
              <a:latin typeface="Calibri"/>
              <a:cs typeface="Calibri"/>
            </a:endParaRPr>
          </a:p>
        </p:txBody>
      </p:sp>
      <p:cxnSp>
        <p:nvCxnSpPr>
          <p:cNvPr id="19466" name="AutoShape 10"/>
          <p:cNvCxnSpPr>
            <a:cxnSpLocks noChangeShapeType="1"/>
            <a:stCxn id="19460" idx="4"/>
            <a:endCxn id="19465" idx="0"/>
          </p:cNvCxnSpPr>
          <p:nvPr/>
        </p:nvCxnSpPr>
        <p:spPr bwMode="auto">
          <a:xfrm flipH="1">
            <a:off x="8572500" y="30622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9467" name="Oval 11"/>
          <p:cNvSpPr>
            <a:spLocks noChangeArrowheads="1"/>
          </p:cNvSpPr>
          <p:nvPr/>
        </p:nvSpPr>
        <p:spPr bwMode="auto">
          <a:xfrm>
            <a:off x="8878888" y="1371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Calibri"/>
                <a:cs typeface="Calibri"/>
              </a:rPr>
              <a:t>L</a:t>
            </a:r>
          </a:p>
        </p:txBody>
      </p:sp>
      <p:cxnSp>
        <p:nvCxnSpPr>
          <p:cNvPr id="19468" name="AutoShape 12"/>
          <p:cNvCxnSpPr>
            <a:cxnSpLocks noChangeShapeType="1"/>
            <a:stCxn id="19467" idx="4"/>
            <a:endCxn id="19460" idx="0"/>
          </p:cNvCxnSpPr>
          <p:nvPr/>
        </p:nvCxnSpPr>
        <p:spPr bwMode="auto">
          <a:xfrm flipH="1">
            <a:off x="9144000" y="19192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900" y="4648200"/>
            <a:ext cx="6286500" cy="4191000"/>
          </a:xfrm>
          <a:prstGeom prst="rect">
            <a:avLst/>
          </a:prstGeom>
        </p:spPr>
      </p:pic>
      <p:pic>
        <p:nvPicPr>
          <p:cNvPr id="3" name="Picture 2" descr="LowPress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4264851"/>
            <a:ext cx="990600" cy="766698"/>
          </a:xfrm>
          <a:prstGeom prst="rect">
            <a:avLst/>
          </a:prstGeom>
        </p:spPr>
      </p:pic>
    </p:spTree>
    <p:extLst>
      <p:ext uri="{BB962C8B-B14F-4D97-AF65-F5344CB8AC3E}">
        <p14:creationId xmlns:p14="http://schemas.microsoft.com/office/powerpoint/2010/main" val="11507264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465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4659">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46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dirty="0">
                <a:latin typeface="Calibri"/>
                <a:ea typeface="ＭＳ Ｐゴシック" pitchFamily="34" charset="-128"/>
                <a:cs typeface="Calibri"/>
              </a:rPr>
              <a:t>Active / Inactive Paths</a:t>
            </a:r>
          </a:p>
        </p:txBody>
      </p:sp>
      <p:sp>
        <p:nvSpPr>
          <p:cNvPr id="59394" name="Rectangle 3"/>
          <p:cNvSpPr>
            <a:spLocks noGrp="1" noChangeArrowheads="1"/>
          </p:cNvSpPr>
          <p:nvPr>
            <p:ph idx="1"/>
          </p:nvPr>
        </p:nvSpPr>
        <p:spPr>
          <a:xfrm>
            <a:off x="144780" y="1447800"/>
            <a:ext cx="7551420" cy="5029200"/>
          </a:xfrm>
        </p:spPr>
        <p:txBody>
          <a:bodyPr/>
          <a:lstStyle/>
          <a:p>
            <a:pPr eaLnBrk="1" hangingPunct="1">
              <a:lnSpc>
                <a:spcPct val="80000"/>
              </a:lnSpc>
            </a:pPr>
            <a:r>
              <a:rPr lang="en-US" sz="2400" dirty="0">
                <a:latin typeface="Calibri"/>
                <a:ea typeface="ＭＳ Ｐゴシック" pitchFamily="34" charset="-128"/>
                <a:cs typeface="Calibri"/>
              </a:rPr>
              <a:t>Question: Are X and Y conditionally independent given evidence variables {Z}?</a:t>
            </a:r>
            <a:endParaRPr lang="en-US" sz="14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Yes, if X and Y </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d-separated</a:t>
            </a:r>
            <a:r>
              <a:rPr lang="ja-JP" altLang="en-US" sz="1800" dirty="0">
                <a:latin typeface="Calibri"/>
                <a:ea typeface="ＭＳ Ｐゴシック" pitchFamily="34" charset="-128"/>
                <a:cs typeface="Calibri"/>
              </a:rPr>
              <a:t>”</a:t>
            </a:r>
            <a:r>
              <a:rPr lang="en-US" altLang="ja-JP" sz="1800" dirty="0">
                <a:latin typeface="Calibri"/>
                <a:ea typeface="ＭＳ Ｐゴシック" pitchFamily="34" charset="-128"/>
                <a:cs typeface="Calibri"/>
              </a:rPr>
              <a:t> by Z</a:t>
            </a:r>
          </a:p>
          <a:p>
            <a:pPr lvl="1" eaLnBrk="1" hangingPunct="1">
              <a:lnSpc>
                <a:spcPct val="80000"/>
              </a:lnSpc>
            </a:pPr>
            <a:r>
              <a:rPr lang="en-US" sz="1800" dirty="0">
                <a:latin typeface="Calibri"/>
                <a:ea typeface="ＭＳ Ｐゴシック" pitchFamily="34" charset="-128"/>
                <a:cs typeface="Calibri"/>
              </a:rPr>
              <a:t>Consider all (undirected) paths from X to Y</a:t>
            </a:r>
            <a:endParaRPr lang="en-US" sz="900" dirty="0">
              <a:latin typeface="Calibri"/>
              <a:ea typeface="ＭＳ Ｐゴシック" pitchFamily="34" charset="-128"/>
              <a:cs typeface="Calibri"/>
            </a:endParaRPr>
          </a:p>
          <a:p>
            <a:pPr lvl="1" eaLnBrk="1" hangingPunct="1">
              <a:lnSpc>
                <a:spcPct val="80000"/>
              </a:lnSpc>
            </a:pPr>
            <a:r>
              <a:rPr lang="en-US" sz="1800" dirty="0">
                <a:latin typeface="Calibri"/>
                <a:ea typeface="ＭＳ Ｐゴシック" pitchFamily="34" charset="-128"/>
                <a:cs typeface="Calibri"/>
              </a:rPr>
              <a:t>No active paths = independence!</a:t>
            </a:r>
          </a:p>
          <a:p>
            <a:pPr lvl="2" eaLnBrk="1" hangingPunct="1">
              <a:lnSpc>
                <a:spcPct val="80000"/>
              </a:lnSpc>
            </a:pPr>
            <a:endParaRPr lang="en-US" sz="1400" dirty="0">
              <a:latin typeface="Calibri"/>
              <a:ea typeface="ＭＳ Ｐゴシック" pitchFamily="34" charset="-128"/>
              <a:cs typeface="Calibri"/>
            </a:endParaRPr>
          </a:p>
          <a:p>
            <a:pPr eaLnBrk="1" hangingPunct="1">
              <a:lnSpc>
                <a:spcPct val="80000"/>
              </a:lnSpc>
            </a:pPr>
            <a:endParaRPr lang="en-US" sz="2400" dirty="0">
              <a:latin typeface="Calibri"/>
              <a:ea typeface="ＭＳ Ｐゴシック" pitchFamily="34" charset="-128"/>
              <a:cs typeface="Calibri"/>
            </a:endParaRPr>
          </a:p>
          <a:p>
            <a:pPr eaLnBrk="1" hangingPunct="1">
              <a:lnSpc>
                <a:spcPct val="80000"/>
              </a:lnSpc>
            </a:pPr>
            <a:r>
              <a:rPr lang="en-US" sz="2400" dirty="0">
                <a:latin typeface="Calibri"/>
                <a:ea typeface="ＭＳ Ｐゴシック" pitchFamily="34" charset="-128"/>
                <a:cs typeface="Calibri"/>
              </a:rPr>
              <a:t>A path is active if each triple is active:</a:t>
            </a:r>
          </a:p>
          <a:p>
            <a:pPr lvl="1" eaLnBrk="1" hangingPunct="1">
              <a:lnSpc>
                <a:spcPct val="80000"/>
              </a:lnSpc>
            </a:pPr>
            <a:r>
              <a:rPr lang="en-US" sz="1800" dirty="0">
                <a:latin typeface="Calibri"/>
                <a:ea typeface="ＭＳ Ｐゴシック" pitchFamily="34" charset="-128"/>
                <a:cs typeface="Calibri"/>
              </a:rPr>
              <a:t>Causal chain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 (either direction)</a:t>
            </a:r>
          </a:p>
          <a:p>
            <a:pPr lvl="1" eaLnBrk="1" hangingPunct="1">
              <a:lnSpc>
                <a:spcPct val="80000"/>
              </a:lnSpc>
            </a:pPr>
            <a:r>
              <a:rPr lang="en-US" sz="1800" dirty="0">
                <a:latin typeface="Calibri"/>
                <a:ea typeface="ＭＳ Ｐゴシック" pitchFamily="34" charset="-128"/>
                <a:cs typeface="Calibri"/>
              </a:rPr>
              <a:t>Common cause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is unobserved</a:t>
            </a:r>
          </a:p>
          <a:p>
            <a:pPr lvl="1" eaLnBrk="1" hangingPunct="1">
              <a:lnSpc>
                <a:spcPct val="80000"/>
              </a:lnSpc>
            </a:pPr>
            <a:r>
              <a:rPr lang="en-US" sz="1800" dirty="0">
                <a:latin typeface="Calibri"/>
                <a:ea typeface="ＭＳ Ｐゴシック" pitchFamily="34" charset="-128"/>
                <a:cs typeface="Calibri"/>
              </a:rPr>
              <a:t>Common effect (aka v-structure)</a:t>
            </a:r>
          </a:p>
          <a:p>
            <a:pPr lvl="1" eaLnBrk="1" hangingPunct="1">
              <a:lnSpc>
                <a:spcPct val="80000"/>
              </a:lnSpc>
              <a:buFont typeface="Wingdings" pitchFamily="2" charset="2"/>
              <a:buNone/>
            </a:pPr>
            <a:r>
              <a:rPr lang="en-US" sz="1800" dirty="0">
                <a:latin typeface="Calibri"/>
                <a:ea typeface="ＭＳ Ｐゴシック" pitchFamily="34" charset="-128"/>
                <a:cs typeface="Calibri"/>
              </a:rPr>
              <a:t>	A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B </a:t>
            </a:r>
            <a:r>
              <a:rPr lang="en-US" sz="1800" dirty="0">
                <a:latin typeface="Calibri"/>
                <a:ea typeface="ＭＳ Ｐゴシック" pitchFamily="34" charset="-128"/>
                <a:cs typeface="Calibri"/>
                <a:sym typeface="Symbol" pitchFamily="18" charset="2"/>
              </a:rPr>
              <a:t> </a:t>
            </a:r>
            <a:r>
              <a:rPr lang="en-US" sz="1800" dirty="0">
                <a:latin typeface="Calibri"/>
                <a:ea typeface="ＭＳ Ｐゴシック" pitchFamily="34" charset="-128"/>
                <a:cs typeface="Calibri"/>
              </a:rPr>
              <a:t>C where B </a:t>
            </a:r>
            <a:r>
              <a:rPr lang="en-US" sz="1800" i="1" dirty="0">
                <a:latin typeface="Calibri"/>
                <a:ea typeface="ＭＳ Ｐゴシック" pitchFamily="34" charset="-128"/>
                <a:cs typeface="Calibri"/>
              </a:rPr>
              <a:t>or one of its </a:t>
            </a:r>
            <a:r>
              <a:rPr lang="en-US" sz="1800" i="1" dirty="0" err="1">
                <a:latin typeface="Calibri"/>
                <a:ea typeface="ＭＳ Ｐゴシック" pitchFamily="34" charset="-128"/>
                <a:cs typeface="Calibri"/>
              </a:rPr>
              <a:t>descendents</a:t>
            </a:r>
            <a:r>
              <a:rPr lang="en-US" sz="1800" dirty="0">
                <a:latin typeface="Calibri"/>
                <a:ea typeface="ＭＳ Ｐゴシック" pitchFamily="34" charset="-128"/>
                <a:cs typeface="Calibri"/>
              </a:rPr>
              <a:t> is observed</a:t>
            </a:r>
          </a:p>
          <a:p>
            <a:pPr lvl="1" eaLnBrk="1" hangingPunct="1">
              <a:lnSpc>
                <a:spcPct val="80000"/>
              </a:lnSpc>
              <a:buFont typeface="Wingdings" pitchFamily="2" charset="2"/>
              <a:buNone/>
            </a:pPr>
            <a:r>
              <a:rPr lang="en-US" sz="1000" dirty="0">
                <a:latin typeface="Calibri"/>
                <a:ea typeface="ＭＳ Ｐゴシック" pitchFamily="34" charset="-128"/>
                <a:cs typeface="Calibri"/>
              </a:rPr>
              <a:t>	</a:t>
            </a:r>
          </a:p>
          <a:p>
            <a:pPr eaLnBrk="1" hangingPunct="1">
              <a:lnSpc>
                <a:spcPct val="80000"/>
              </a:lnSpc>
              <a:buClr>
                <a:srgbClr val="333399"/>
              </a:buClr>
            </a:pPr>
            <a:endParaRPr lang="en-US" sz="2400" dirty="0">
              <a:solidFill>
                <a:srgbClr val="333399"/>
              </a:solidFill>
              <a:latin typeface="Calibri"/>
              <a:ea typeface="ＭＳ Ｐゴシック" pitchFamily="34" charset="-128"/>
              <a:cs typeface="Calibri"/>
            </a:endParaRPr>
          </a:p>
          <a:p>
            <a:pPr eaLnBrk="1" hangingPunct="1">
              <a:lnSpc>
                <a:spcPct val="80000"/>
              </a:lnSpc>
              <a:buClr>
                <a:srgbClr val="333399"/>
              </a:buClr>
            </a:pPr>
            <a:r>
              <a:rPr lang="en-US" sz="2400" dirty="0">
                <a:solidFill>
                  <a:srgbClr val="333399"/>
                </a:solidFill>
                <a:latin typeface="Calibri"/>
                <a:ea typeface="ＭＳ Ｐゴシック" pitchFamily="34" charset="-128"/>
                <a:cs typeface="Calibri"/>
              </a:rPr>
              <a:t>All it takes to block a path is a single inactive segment</a:t>
            </a: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endParaRPr lang="en-US" sz="1800" dirty="0">
              <a:latin typeface="Calibri"/>
              <a:ea typeface="ＭＳ Ｐゴシック" pitchFamily="34" charset="-128"/>
              <a:cs typeface="Calibri"/>
            </a:endParaRPr>
          </a:p>
          <a:p>
            <a:pPr lvl="1" eaLnBrk="1" hangingPunct="1">
              <a:lnSpc>
                <a:spcPct val="80000"/>
              </a:lnSpc>
              <a:buFont typeface="Wingdings" pitchFamily="2" charset="2"/>
              <a:buNone/>
            </a:pPr>
            <a:r>
              <a:rPr lang="en-US" sz="1800" dirty="0">
                <a:latin typeface="Calibri"/>
                <a:ea typeface="ＭＳ Ｐゴシック" pitchFamily="34" charset="-128"/>
                <a:cs typeface="Calibri"/>
              </a:rPr>
              <a:t>	</a:t>
            </a:r>
          </a:p>
        </p:txBody>
      </p:sp>
      <p:grpSp>
        <p:nvGrpSpPr>
          <p:cNvPr id="59395" name="Group 186"/>
          <p:cNvGrpSpPr>
            <a:grpSpLocks/>
          </p:cNvGrpSpPr>
          <p:nvPr/>
        </p:nvGrpSpPr>
        <p:grpSpPr bwMode="auto">
          <a:xfrm>
            <a:off x="7620000" y="2041525"/>
            <a:ext cx="1600200" cy="320675"/>
            <a:chOff x="4572000" y="1676400"/>
            <a:chExt cx="1905000" cy="381000"/>
          </a:xfrm>
        </p:grpSpPr>
        <p:sp>
          <p:nvSpPr>
            <p:cNvPr id="59437" name="Oval 9"/>
            <p:cNvSpPr>
              <a:spLocks noChangeArrowheads="1"/>
            </p:cNvSpPr>
            <p:nvPr/>
          </p:nvSpPr>
          <p:spPr bwMode="auto">
            <a:xfrm>
              <a:off x="4572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8" name="Oval 9"/>
            <p:cNvSpPr>
              <a:spLocks noChangeArrowheads="1"/>
            </p:cNvSpPr>
            <p:nvPr/>
          </p:nvSpPr>
          <p:spPr bwMode="auto">
            <a:xfrm>
              <a:off x="5334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39" name="Oval 9"/>
            <p:cNvSpPr>
              <a:spLocks noChangeArrowheads="1"/>
            </p:cNvSpPr>
            <p:nvPr/>
          </p:nvSpPr>
          <p:spPr bwMode="auto">
            <a:xfrm>
              <a:off x="60960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40" name="AutoShape 10"/>
            <p:cNvCxnSpPr>
              <a:cxnSpLocks noChangeShapeType="1"/>
              <a:stCxn id="59437" idx="6"/>
              <a:endCxn id="59438" idx="2"/>
            </p:cNvCxnSpPr>
            <p:nvPr/>
          </p:nvCxnSpPr>
          <p:spPr bwMode="auto">
            <a:xfrm>
              <a:off x="4953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41" name="AutoShape 10"/>
            <p:cNvCxnSpPr>
              <a:cxnSpLocks noChangeShapeType="1"/>
              <a:stCxn id="59438" idx="6"/>
              <a:endCxn id="59439" idx="2"/>
            </p:cNvCxnSpPr>
            <p:nvPr/>
          </p:nvCxnSpPr>
          <p:spPr bwMode="auto">
            <a:xfrm>
              <a:off x="57150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6" name="Group 185"/>
          <p:cNvGrpSpPr>
            <a:grpSpLocks/>
          </p:cNvGrpSpPr>
          <p:nvPr/>
        </p:nvGrpSpPr>
        <p:grpSpPr bwMode="auto">
          <a:xfrm>
            <a:off x="9982200" y="2041525"/>
            <a:ext cx="1600200" cy="320675"/>
            <a:chOff x="6934200" y="1676400"/>
            <a:chExt cx="1905000" cy="381000"/>
          </a:xfrm>
        </p:grpSpPr>
        <p:sp>
          <p:nvSpPr>
            <p:cNvPr id="59432" name="Oval 9"/>
            <p:cNvSpPr>
              <a:spLocks noChangeArrowheads="1"/>
            </p:cNvSpPr>
            <p:nvPr/>
          </p:nvSpPr>
          <p:spPr bwMode="auto">
            <a:xfrm>
              <a:off x="6934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92" name="Oval 9"/>
            <p:cNvSpPr>
              <a:spLocks noChangeArrowheads="1"/>
            </p:cNvSpPr>
            <p:nvPr/>
          </p:nvSpPr>
          <p:spPr bwMode="auto">
            <a:xfrm>
              <a:off x="7695823" y="1676400"/>
              <a:ext cx="381756" cy="38100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34" name="Oval 9"/>
            <p:cNvSpPr>
              <a:spLocks noChangeArrowheads="1"/>
            </p:cNvSpPr>
            <p:nvPr/>
          </p:nvSpPr>
          <p:spPr bwMode="auto">
            <a:xfrm>
              <a:off x="8458200" y="16764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5" name="AutoShape 10"/>
            <p:cNvCxnSpPr>
              <a:cxnSpLocks noChangeShapeType="1"/>
              <a:stCxn id="59432" idx="6"/>
              <a:endCxn id="92" idx="2"/>
            </p:cNvCxnSpPr>
            <p:nvPr/>
          </p:nvCxnSpPr>
          <p:spPr bwMode="auto">
            <a:xfrm>
              <a:off x="7315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6" name="AutoShape 10"/>
            <p:cNvCxnSpPr>
              <a:cxnSpLocks noChangeShapeType="1"/>
              <a:stCxn id="92" idx="6"/>
              <a:endCxn id="59434" idx="2"/>
            </p:cNvCxnSpPr>
            <p:nvPr/>
          </p:nvCxnSpPr>
          <p:spPr bwMode="auto">
            <a:xfrm>
              <a:off x="8077200" y="1866900"/>
              <a:ext cx="381000" cy="158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7" name="Group 187"/>
          <p:cNvGrpSpPr>
            <a:grpSpLocks/>
          </p:cNvGrpSpPr>
          <p:nvPr/>
        </p:nvGrpSpPr>
        <p:grpSpPr bwMode="auto">
          <a:xfrm>
            <a:off x="7620000" y="2776538"/>
            <a:ext cx="1600200" cy="576262"/>
            <a:chOff x="4572000" y="2362200"/>
            <a:chExt cx="1905000" cy="685800"/>
          </a:xfrm>
        </p:grpSpPr>
        <p:sp>
          <p:nvSpPr>
            <p:cNvPr id="59427" name="Oval 9"/>
            <p:cNvSpPr>
              <a:spLocks noChangeArrowheads="1"/>
            </p:cNvSpPr>
            <p:nvPr/>
          </p:nvSpPr>
          <p:spPr bwMode="auto">
            <a:xfrm>
              <a:off x="4572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8" name="Oval 9"/>
            <p:cNvSpPr>
              <a:spLocks noChangeArrowheads="1"/>
            </p:cNvSpPr>
            <p:nvPr/>
          </p:nvSpPr>
          <p:spPr bwMode="auto">
            <a:xfrm>
              <a:off x="5334000" y="23622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29" name="Oval 9"/>
            <p:cNvSpPr>
              <a:spLocks noChangeArrowheads="1"/>
            </p:cNvSpPr>
            <p:nvPr/>
          </p:nvSpPr>
          <p:spPr bwMode="auto">
            <a:xfrm>
              <a:off x="60960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30" name="AutoShape 10"/>
            <p:cNvCxnSpPr>
              <a:cxnSpLocks noChangeShapeType="1"/>
              <a:stCxn id="59428" idx="2"/>
              <a:endCxn id="59427" idx="7"/>
            </p:cNvCxnSpPr>
            <p:nvPr/>
          </p:nvCxnSpPr>
          <p:spPr bwMode="auto">
            <a:xfrm rot="10800000" flipV="1">
              <a:off x="48972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31" name="AutoShape 10"/>
            <p:cNvCxnSpPr>
              <a:cxnSpLocks noChangeShapeType="1"/>
              <a:stCxn id="59428" idx="6"/>
              <a:endCxn id="59429" idx="1"/>
            </p:cNvCxnSpPr>
            <p:nvPr/>
          </p:nvCxnSpPr>
          <p:spPr bwMode="auto">
            <a:xfrm>
              <a:off x="57150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8" name="Group 184"/>
          <p:cNvGrpSpPr>
            <a:grpSpLocks/>
          </p:cNvGrpSpPr>
          <p:nvPr/>
        </p:nvGrpSpPr>
        <p:grpSpPr bwMode="auto">
          <a:xfrm>
            <a:off x="9982200" y="2776538"/>
            <a:ext cx="1600200" cy="576262"/>
            <a:chOff x="6934200" y="2362200"/>
            <a:chExt cx="1905000" cy="685800"/>
          </a:xfrm>
        </p:grpSpPr>
        <p:sp>
          <p:nvSpPr>
            <p:cNvPr id="59422" name="Oval 9"/>
            <p:cNvSpPr>
              <a:spLocks noChangeArrowheads="1"/>
            </p:cNvSpPr>
            <p:nvPr/>
          </p:nvSpPr>
          <p:spPr bwMode="auto">
            <a:xfrm>
              <a:off x="6934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07" name="Oval 9"/>
            <p:cNvSpPr>
              <a:spLocks noChangeArrowheads="1"/>
            </p:cNvSpPr>
            <p:nvPr/>
          </p:nvSpPr>
          <p:spPr bwMode="auto">
            <a:xfrm>
              <a:off x="7695823" y="2362200"/>
              <a:ext cx="381756" cy="381630"/>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24" name="Oval 9"/>
            <p:cNvSpPr>
              <a:spLocks noChangeArrowheads="1"/>
            </p:cNvSpPr>
            <p:nvPr/>
          </p:nvSpPr>
          <p:spPr bwMode="auto">
            <a:xfrm>
              <a:off x="8458200" y="2667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5" name="AutoShape 10"/>
            <p:cNvCxnSpPr>
              <a:cxnSpLocks noChangeShapeType="1"/>
              <a:stCxn id="107" idx="2"/>
              <a:endCxn id="59422" idx="7"/>
            </p:cNvCxnSpPr>
            <p:nvPr/>
          </p:nvCxnSpPr>
          <p:spPr bwMode="auto">
            <a:xfrm rot="10800000" flipV="1">
              <a:off x="7259404"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6" name="AutoShape 10"/>
            <p:cNvCxnSpPr>
              <a:cxnSpLocks noChangeShapeType="1"/>
              <a:stCxn id="107" idx="6"/>
              <a:endCxn id="59424" idx="1"/>
            </p:cNvCxnSpPr>
            <p:nvPr/>
          </p:nvCxnSpPr>
          <p:spPr bwMode="auto">
            <a:xfrm>
              <a:off x="8077200" y="2552700"/>
              <a:ext cx="436796" cy="1700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399" name="Group 183"/>
          <p:cNvGrpSpPr>
            <a:grpSpLocks/>
          </p:cNvGrpSpPr>
          <p:nvPr/>
        </p:nvGrpSpPr>
        <p:grpSpPr bwMode="auto">
          <a:xfrm>
            <a:off x="9982200" y="4084638"/>
            <a:ext cx="1600200" cy="639762"/>
            <a:chOff x="6934200" y="3810000"/>
            <a:chExt cx="1905000" cy="762000"/>
          </a:xfrm>
        </p:grpSpPr>
        <p:sp>
          <p:nvSpPr>
            <p:cNvPr id="59417" name="Oval 9"/>
            <p:cNvSpPr>
              <a:spLocks noChangeArrowheads="1"/>
            </p:cNvSpPr>
            <p:nvPr/>
          </p:nvSpPr>
          <p:spPr bwMode="auto">
            <a:xfrm>
              <a:off x="6934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8" name="Oval 9"/>
            <p:cNvSpPr>
              <a:spLocks noChangeArrowheads="1"/>
            </p:cNvSpPr>
            <p:nvPr/>
          </p:nvSpPr>
          <p:spPr bwMode="auto">
            <a:xfrm>
              <a:off x="7696200" y="4191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19" name="Oval 9"/>
            <p:cNvSpPr>
              <a:spLocks noChangeArrowheads="1"/>
            </p:cNvSpPr>
            <p:nvPr/>
          </p:nvSpPr>
          <p:spPr bwMode="auto">
            <a:xfrm>
              <a:off x="84582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20" name="AutoShape 10"/>
            <p:cNvCxnSpPr>
              <a:cxnSpLocks noChangeShapeType="1"/>
              <a:stCxn id="59417" idx="6"/>
              <a:endCxn id="59418" idx="1"/>
            </p:cNvCxnSpPr>
            <p:nvPr/>
          </p:nvCxnSpPr>
          <p:spPr bwMode="auto">
            <a:xfrm>
              <a:off x="73152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21" name="AutoShape 10"/>
            <p:cNvCxnSpPr>
              <a:cxnSpLocks noChangeShapeType="1"/>
              <a:stCxn id="59419" idx="2"/>
              <a:endCxn id="59418" idx="7"/>
            </p:cNvCxnSpPr>
            <p:nvPr/>
          </p:nvCxnSpPr>
          <p:spPr bwMode="auto">
            <a:xfrm rot="10800000" flipV="1">
              <a:off x="80214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0" name="Group 188"/>
          <p:cNvGrpSpPr>
            <a:grpSpLocks/>
          </p:cNvGrpSpPr>
          <p:nvPr/>
        </p:nvGrpSpPr>
        <p:grpSpPr bwMode="auto">
          <a:xfrm>
            <a:off x="7620000" y="4084638"/>
            <a:ext cx="1600200" cy="639762"/>
            <a:chOff x="4572000" y="3810000"/>
            <a:chExt cx="1905000" cy="762000"/>
          </a:xfrm>
        </p:grpSpPr>
        <p:sp>
          <p:nvSpPr>
            <p:cNvPr id="59412" name="Oval 9"/>
            <p:cNvSpPr>
              <a:spLocks noChangeArrowheads="1"/>
            </p:cNvSpPr>
            <p:nvPr/>
          </p:nvSpPr>
          <p:spPr bwMode="auto">
            <a:xfrm>
              <a:off x="4572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34" name="Oval 9"/>
            <p:cNvSpPr>
              <a:spLocks noChangeArrowheads="1"/>
            </p:cNvSpPr>
            <p:nvPr/>
          </p:nvSpPr>
          <p:spPr bwMode="auto">
            <a:xfrm>
              <a:off x="5333623" y="4191946"/>
              <a:ext cx="381756" cy="380054"/>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4" name="Oval 9"/>
            <p:cNvSpPr>
              <a:spLocks noChangeArrowheads="1"/>
            </p:cNvSpPr>
            <p:nvPr/>
          </p:nvSpPr>
          <p:spPr bwMode="auto">
            <a:xfrm>
              <a:off x="6096000" y="38100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15" name="AutoShape 10"/>
            <p:cNvCxnSpPr>
              <a:cxnSpLocks noChangeShapeType="1"/>
              <a:stCxn id="59412" idx="6"/>
              <a:endCxn id="134" idx="1"/>
            </p:cNvCxnSpPr>
            <p:nvPr/>
          </p:nvCxnSpPr>
          <p:spPr bwMode="auto">
            <a:xfrm>
              <a:off x="4953000"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16" name="AutoShape 10"/>
            <p:cNvCxnSpPr>
              <a:cxnSpLocks noChangeShapeType="1"/>
              <a:stCxn id="59414" idx="2"/>
              <a:endCxn id="134" idx="7"/>
            </p:cNvCxnSpPr>
            <p:nvPr/>
          </p:nvCxnSpPr>
          <p:spPr bwMode="auto">
            <a:xfrm rot="10800000" flipV="1">
              <a:off x="5659204" y="40005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59401" name="Group 189"/>
          <p:cNvGrpSpPr>
            <a:grpSpLocks/>
          </p:cNvGrpSpPr>
          <p:nvPr/>
        </p:nvGrpSpPr>
        <p:grpSpPr bwMode="auto">
          <a:xfrm>
            <a:off x="7620000" y="5029200"/>
            <a:ext cx="1600200" cy="1600200"/>
            <a:chOff x="4572000" y="4800600"/>
            <a:chExt cx="1905000" cy="1905000"/>
          </a:xfrm>
        </p:grpSpPr>
        <p:sp>
          <p:nvSpPr>
            <p:cNvPr id="59405" name="Oval 9"/>
            <p:cNvSpPr>
              <a:spLocks noChangeArrowheads="1"/>
            </p:cNvSpPr>
            <p:nvPr/>
          </p:nvSpPr>
          <p:spPr bwMode="auto">
            <a:xfrm>
              <a:off x="4572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59406" name="Oval 9"/>
            <p:cNvSpPr>
              <a:spLocks noChangeArrowheads="1"/>
            </p:cNvSpPr>
            <p:nvPr/>
          </p:nvSpPr>
          <p:spPr bwMode="auto">
            <a:xfrm>
              <a:off x="6096000" y="4800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cxnSp>
          <p:nvCxnSpPr>
            <p:cNvPr id="59407" name="AutoShape 10"/>
            <p:cNvCxnSpPr>
              <a:cxnSpLocks noChangeShapeType="1"/>
              <a:stCxn id="59405" idx="6"/>
              <a:endCxn id="59410" idx="1"/>
            </p:cNvCxnSpPr>
            <p:nvPr/>
          </p:nvCxnSpPr>
          <p:spPr bwMode="auto">
            <a:xfrm>
              <a:off x="4953000"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59408" name="AutoShape 10"/>
            <p:cNvCxnSpPr>
              <a:cxnSpLocks noChangeShapeType="1"/>
              <a:stCxn id="59406" idx="2"/>
              <a:endCxn id="59410" idx="7"/>
            </p:cNvCxnSpPr>
            <p:nvPr/>
          </p:nvCxnSpPr>
          <p:spPr bwMode="auto">
            <a:xfrm rot="10800000" flipV="1">
              <a:off x="5659204" y="4991100"/>
              <a:ext cx="436796" cy="246296"/>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sp>
          <p:nvSpPr>
            <p:cNvPr id="149" name="Oval 9"/>
            <p:cNvSpPr>
              <a:spLocks noChangeArrowheads="1"/>
            </p:cNvSpPr>
            <p:nvPr/>
          </p:nvSpPr>
          <p:spPr bwMode="auto">
            <a:xfrm>
              <a:off x="5333623" y="6323844"/>
              <a:ext cx="381756" cy="381756"/>
            </a:xfrm>
            <a:prstGeom prst="ellipse">
              <a:avLst/>
            </a:prstGeom>
            <a:solidFill>
              <a:schemeClr val="bg2">
                <a:lumMod val="60000"/>
                <a:lumOff val="40000"/>
              </a:schemeClr>
            </a:solidFill>
            <a:ln w="28575">
              <a:solidFill>
                <a:schemeClr val="tx1"/>
              </a:solidFill>
              <a:round/>
              <a:headEnd/>
              <a:tailEnd/>
            </a:ln>
            <a:effectLst/>
          </p:spPr>
          <p:txBody>
            <a:bodyPr wrap="none" anchor="ctr"/>
            <a:lstStyle/>
            <a:p>
              <a:pPr algn="ctr">
                <a:defRPr/>
              </a:pPr>
              <a:endParaRPr lang="en-US" sz="2000">
                <a:latin typeface="Calibri"/>
                <a:ea typeface="+mn-ea"/>
                <a:cs typeface="Calibri"/>
              </a:endParaRPr>
            </a:p>
          </p:txBody>
        </p:sp>
        <p:sp>
          <p:nvSpPr>
            <p:cNvPr id="59410" name="Oval 9"/>
            <p:cNvSpPr>
              <a:spLocks noChangeArrowheads="1"/>
            </p:cNvSpPr>
            <p:nvPr/>
          </p:nvSpPr>
          <p:spPr bwMode="auto">
            <a:xfrm>
              <a:off x="5334000" y="5181600"/>
              <a:ext cx="381000" cy="381000"/>
            </a:xfrm>
            <a:prstGeom prst="ellipse">
              <a:avLst/>
            </a:prstGeom>
            <a:solidFill>
              <a:schemeClr val="bg1"/>
            </a:solidFill>
            <a:ln w="28575">
              <a:solidFill>
                <a:schemeClr val="tx1"/>
              </a:solidFill>
              <a:round/>
              <a:headEnd/>
              <a:tailEnd/>
            </a:ln>
          </p:spPr>
          <p:txBody>
            <a:bodyPr wrap="none" anchor="ctr"/>
            <a:lstStyle/>
            <a:p>
              <a:pPr algn="ctr"/>
              <a:endParaRPr lang="en-US" sz="2000">
                <a:latin typeface="Calibri"/>
                <a:cs typeface="Calibri"/>
              </a:endParaRPr>
            </a:p>
          </p:txBody>
        </p:sp>
        <p:sp>
          <p:nvSpPr>
            <p:cNvPr id="158" name="Freeform 157"/>
            <p:cNvSpPr/>
            <p:nvPr/>
          </p:nvSpPr>
          <p:spPr>
            <a:xfrm>
              <a:off x="5312833" y="5562223"/>
              <a:ext cx="468690" cy="752173"/>
            </a:xfrm>
            <a:custGeom>
              <a:avLst/>
              <a:gdLst>
                <a:gd name="connsiteX0" fmla="*/ 200186 w 467532"/>
                <a:gd name="connsiteY0" fmla="*/ 0 h 836909"/>
                <a:gd name="connsiteX1" fmla="*/ 440410 w 467532"/>
                <a:gd name="connsiteY1" fmla="*/ 294468 h 836909"/>
                <a:gd name="connsiteX2" fmla="*/ 37454 w 467532"/>
                <a:gd name="connsiteY2" fmla="*/ 503695 h 836909"/>
                <a:gd name="connsiteX3" fmla="*/ 215684 w 467532"/>
                <a:gd name="connsiteY3" fmla="*/ 836909 h 836909"/>
              </a:gdLst>
              <a:ahLst/>
              <a:cxnLst>
                <a:cxn ang="0">
                  <a:pos x="connsiteX0" y="connsiteY0"/>
                </a:cxn>
                <a:cxn ang="0">
                  <a:pos x="connsiteX1" y="connsiteY1"/>
                </a:cxn>
                <a:cxn ang="0">
                  <a:pos x="connsiteX2" y="connsiteY2"/>
                </a:cxn>
                <a:cxn ang="0">
                  <a:pos x="connsiteX3" y="connsiteY3"/>
                </a:cxn>
              </a:cxnLst>
              <a:rect l="l" t="t" r="r" b="b"/>
              <a:pathLst>
                <a:path w="467532" h="836909">
                  <a:moveTo>
                    <a:pt x="200186" y="0"/>
                  </a:moveTo>
                  <a:cubicBezTo>
                    <a:pt x="333859" y="105259"/>
                    <a:pt x="467532" y="210519"/>
                    <a:pt x="440410" y="294468"/>
                  </a:cubicBezTo>
                  <a:cubicBezTo>
                    <a:pt x="413288" y="378417"/>
                    <a:pt x="74908" y="413288"/>
                    <a:pt x="37454" y="503695"/>
                  </a:cubicBezTo>
                  <a:cubicBezTo>
                    <a:pt x="0" y="594102"/>
                    <a:pt x="107842" y="715505"/>
                    <a:pt x="215684" y="836909"/>
                  </a:cubicBezTo>
                </a:path>
              </a:pathLst>
            </a:custGeom>
            <a:ln w="28575">
              <a:solidFill>
                <a:schemeClr val="tx1"/>
              </a:solidFill>
              <a:tailEnd type="triangle" w="lg"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Calibri"/>
                <a:cs typeface="Calibri"/>
              </a:endParaRPr>
            </a:p>
          </p:txBody>
        </p:sp>
      </p:grpSp>
      <p:cxnSp>
        <p:nvCxnSpPr>
          <p:cNvPr id="182" name="Straight Connector 181"/>
          <p:cNvCxnSpPr/>
          <p:nvPr/>
        </p:nvCxnSpPr>
        <p:spPr>
          <a:xfrm rot="5400000">
            <a:off x="7124700" y="4076700"/>
            <a:ext cx="495458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403" name="TextBox 190"/>
          <p:cNvSpPr txBox="1">
            <a:spLocks noChangeArrowheads="1"/>
          </p:cNvSpPr>
          <p:nvPr/>
        </p:nvSpPr>
        <p:spPr bwMode="auto">
          <a:xfrm>
            <a:off x="7620000" y="1371600"/>
            <a:ext cx="16002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00B050"/>
                </a:solidFill>
                <a:latin typeface="Calibri"/>
                <a:cs typeface="Calibri"/>
              </a:rPr>
              <a:t>Active Triples</a:t>
            </a:r>
          </a:p>
        </p:txBody>
      </p:sp>
      <p:sp>
        <p:nvSpPr>
          <p:cNvPr id="59404" name="TextBox 191"/>
          <p:cNvSpPr txBox="1">
            <a:spLocks noChangeArrowheads="1"/>
          </p:cNvSpPr>
          <p:nvPr/>
        </p:nvSpPr>
        <p:spPr bwMode="auto">
          <a:xfrm>
            <a:off x="9982200" y="1371600"/>
            <a:ext cx="1752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dirty="0">
                <a:solidFill>
                  <a:srgbClr val="C00000"/>
                </a:solidFill>
                <a:latin typeface="Calibri"/>
                <a:cs typeface="Calibri"/>
              </a:rPr>
              <a:t>Inactive Triples</a:t>
            </a:r>
          </a:p>
        </p:txBody>
      </p:sp>
    </p:spTree>
    <p:extLst>
      <p:ext uri="{BB962C8B-B14F-4D97-AF65-F5344CB8AC3E}">
        <p14:creationId xmlns:p14="http://schemas.microsoft.com/office/powerpoint/2010/main" val="1350251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0" y="3227774"/>
            <a:ext cx="4583532" cy="3384163"/>
          </a:xfrm>
          <a:prstGeom prst="rect">
            <a:avLst/>
          </a:prstGeom>
        </p:spPr>
      </p:pic>
      <p:sp>
        <p:nvSpPr>
          <p:cNvPr id="28675" name="Content Placeholder 2"/>
          <p:cNvSpPr>
            <a:spLocks noGrp="1"/>
          </p:cNvSpPr>
          <p:nvPr>
            <p:ph idx="1"/>
          </p:nvPr>
        </p:nvSpPr>
        <p:spPr>
          <a:xfrm>
            <a:off x="533400" y="1371600"/>
            <a:ext cx="10591800" cy="4678363"/>
          </a:xfrm>
        </p:spPr>
        <p:txBody>
          <a:bodyPr/>
          <a:lstStyle/>
          <a:p>
            <a:pPr>
              <a:buFont typeface="Wingdings" charset="0"/>
              <a:buChar char="§"/>
              <a:defRPr/>
            </a:pPr>
            <a:r>
              <a:rPr lang="en-US" sz="2800" dirty="0">
                <a:latin typeface="Calibri"/>
                <a:cs typeface="Calibri"/>
              </a:rPr>
              <a:t>Query:	</a:t>
            </a:r>
            <a:endParaRPr lang="en-US" sz="1200" dirty="0">
              <a:latin typeface="Calibri"/>
              <a:cs typeface="Calibri"/>
            </a:endParaRPr>
          </a:p>
          <a:p>
            <a:pPr>
              <a:buFont typeface="Wingdings" charset="0"/>
              <a:buChar char="§"/>
              <a:defRPr/>
            </a:pPr>
            <a:endParaRPr lang="en-US" sz="1600" dirty="0">
              <a:latin typeface="Calibri"/>
              <a:cs typeface="Calibri"/>
            </a:endParaRPr>
          </a:p>
          <a:p>
            <a:pPr>
              <a:buFont typeface="Wingdings" charset="0"/>
              <a:buChar char="§"/>
              <a:defRPr/>
            </a:pPr>
            <a:r>
              <a:rPr lang="en-US" sz="2800" dirty="0">
                <a:latin typeface="Calibri"/>
                <a:cs typeface="Calibri"/>
              </a:rPr>
              <a:t>Check all (undirected!) paths between        and </a:t>
            </a:r>
          </a:p>
          <a:p>
            <a:pPr lvl="7">
              <a:buFont typeface="Wingdings" charset="0"/>
              <a:buChar char="§"/>
              <a:defRPr/>
            </a:pPr>
            <a:endParaRPr lang="en-US" sz="600" dirty="0">
              <a:latin typeface="Calibri"/>
              <a:cs typeface="Calibri"/>
            </a:endParaRPr>
          </a:p>
          <a:p>
            <a:pPr lvl="1">
              <a:buFont typeface="Wingdings" charset="0"/>
              <a:buChar char="§"/>
              <a:defRPr/>
            </a:pPr>
            <a:r>
              <a:rPr lang="en-US" sz="2400" dirty="0">
                <a:latin typeface="Calibri"/>
                <a:cs typeface="Calibri"/>
              </a:rPr>
              <a:t>If one or more active, then independence not guaranteed</a:t>
            </a:r>
          </a:p>
          <a:p>
            <a:pPr marL="0" indent="0">
              <a:buNone/>
              <a:defRPr/>
            </a:pPr>
            <a:r>
              <a:rPr lang="en-US" sz="2800" dirty="0">
                <a:latin typeface="Calibri"/>
                <a:cs typeface="Calibri"/>
              </a:rPr>
              <a:t>   </a:t>
            </a:r>
            <a:endParaRPr lang="en-US" dirty="0">
              <a:latin typeface="Calibri"/>
              <a:cs typeface="Calibri"/>
            </a:endParaRPr>
          </a:p>
          <a:p>
            <a:pPr lvl="1">
              <a:buFont typeface="Wingdings" charset="0"/>
              <a:buChar char="§"/>
              <a:defRPr/>
            </a:pPr>
            <a:endParaRPr lang="en-US" sz="2400" dirty="0">
              <a:latin typeface="Calibri"/>
              <a:cs typeface="Calibri"/>
            </a:endParaRPr>
          </a:p>
          <a:p>
            <a:pPr lvl="1">
              <a:buFont typeface="Wingdings" charset="0"/>
              <a:buChar char="§"/>
              <a:defRPr/>
            </a:pPr>
            <a:r>
              <a:rPr lang="en-US" sz="2400" dirty="0">
                <a:latin typeface="Calibri"/>
                <a:cs typeface="Calibri"/>
              </a:rPr>
              <a:t>Otherwise (i.e. if all paths are inactive),</a:t>
            </a:r>
          </a:p>
          <a:p>
            <a:pPr marL="457176" lvl="1" indent="0">
              <a:buNone/>
              <a:defRPr/>
            </a:pPr>
            <a:r>
              <a:rPr lang="en-US" sz="2400" dirty="0">
                <a:latin typeface="Calibri"/>
                <a:cs typeface="Calibri"/>
              </a:rPr>
              <a:t>    then independence is guaranteed</a:t>
            </a:r>
          </a:p>
        </p:txBody>
      </p:sp>
      <p:sp>
        <p:nvSpPr>
          <p:cNvPr id="60417" name="Title 1"/>
          <p:cNvSpPr>
            <a:spLocks noGrp="1"/>
          </p:cNvSpPr>
          <p:nvPr>
            <p:ph type="title"/>
          </p:nvPr>
        </p:nvSpPr>
        <p:spPr/>
        <p:txBody>
          <a:bodyPr/>
          <a:lstStyle/>
          <a:p>
            <a:r>
              <a:rPr lang="en-US">
                <a:latin typeface="Calibri"/>
                <a:ea typeface="ＭＳ Ｐゴシック" pitchFamily="34" charset="-128"/>
                <a:cs typeface="Calibri"/>
              </a:rPr>
              <a:t>D-Separation</a:t>
            </a:r>
          </a:p>
        </p:txBody>
      </p:sp>
      <p:pic>
        <p:nvPicPr>
          <p:cNvPr id="60420"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14478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421"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429000"/>
            <a:ext cx="45116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2" name="TextBox 8"/>
          <p:cNvSpPr txBox="1">
            <a:spLocks noChangeArrowheads="1"/>
          </p:cNvSpPr>
          <p:nvPr/>
        </p:nvSpPr>
        <p:spPr bwMode="auto">
          <a:xfrm>
            <a:off x="7299566" y="1219200"/>
            <a:ext cx="446131"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4400" dirty="0">
                <a:latin typeface="Calibri"/>
                <a:cs typeface="Calibri"/>
              </a:rPr>
              <a:t>?</a:t>
            </a:r>
          </a:p>
        </p:txBody>
      </p:sp>
      <p:pic>
        <p:nvPicPr>
          <p:cNvPr id="60423" name="Pictur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5503862"/>
            <a:ext cx="4343400" cy="439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descr="TP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550025" y="2247900"/>
            <a:ext cx="457200" cy="381000"/>
          </a:xfrm>
          <a:prstGeom prst="rect">
            <a:avLst/>
          </a:prstGeom>
        </p:spPr>
      </p:pic>
      <p:pic>
        <p:nvPicPr>
          <p:cNvPr id="5" name="Picture 4" descr="TP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7772400" y="2247900"/>
            <a:ext cx="495300" cy="4191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cxnSp>
        <p:nvCxnSpPr>
          <p:cNvPr id="3" name="Straight Connector 2"/>
          <p:cNvCxnSpPr/>
          <p:nvPr/>
        </p:nvCxnSpPr>
        <p:spPr>
          <a:xfrm>
            <a:off x="2895600" y="3429000"/>
            <a:ext cx="381000" cy="38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801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6709" name="Text Box 5"/>
          <p:cNvSpPr txBox="1">
            <a:spLocks noChangeArrowheads="1"/>
          </p:cNvSpPr>
          <p:nvPr/>
        </p:nvSpPr>
        <p:spPr bwMode="auto">
          <a:xfrm>
            <a:off x="4972050"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dirty="0">
                <a:solidFill>
                  <a:srgbClr val="CC0000"/>
                </a:solidFill>
                <a:latin typeface="Calibri"/>
                <a:cs typeface="Calibri"/>
              </a:rPr>
              <a:t>Yes</a:t>
            </a:r>
          </a:p>
        </p:txBody>
      </p:sp>
      <p:pic>
        <p:nvPicPr>
          <p:cNvPr id="17" name="Picture 16" descr="txp_fig"/>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103563" y="2578100"/>
            <a:ext cx="981075"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descr="txp_fi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086100" y="3181350"/>
            <a:ext cx="134778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6096000" y="4267200"/>
            <a:ext cx="1447800" cy="2286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p>
        </p:txBody>
      </p:sp>
      <p:sp>
        <p:nvSpPr>
          <p:cNvPr id="61448" name="Oval 4"/>
          <p:cNvSpPr>
            <a:spLocks noChangeArrowheads="1"/>
          </p:cNvSpPr>
          <p:nvPr/>
        </p:nvSpPr>
        <p:spPr bwMode="auto">
          <a:xfrm>
            <a:off x="77724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1449" name="Oval 5"/>
          <p:cNvSpPr>
            <a:spLocks noChangeArrowheads="1"/>
          </p:cNvSpPr>
          <p:nvPr/>
        </p:nvSpPr>
        <p:spPr bwMode="auto">
          <a:xfrm>
            <a:off x="8382000" y="3733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1450" name="AutoShape 6"/>
          <p:cNvCxnSpPr>
            <a:cxnSpLocks noChangeShapeType="1"/>
            <a:stCxn id="61448" idx="4"/>
            <a:endCxn id="61449" idx="1"/>
          </p:cNvCxnSpPr>
          <p:nvPr/>
        </p:nvCxnSpPr>
        <p:spPr bwMode="auto">
          <a:xfrm>
            <a:off x="8039100" y="29098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1" name="Oval 7"/>
          <p:cNvSpPr>
            <a:spLocks noChangeArrowheads="1"/>
          </p:cNvSpPr>
          <p:nvPr/>
        </p:nvSpPr>
        <p:spPr bwMode="auto">
          <a:xfrm>
            <a:off x="9220200" y="23622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1452" name="AutoShape 8"/>
          <p:cNvCxnSpPr>
            <a:cxnSpLocks noChangeShapeType="1"/>
            <a:stCxn id="61451" idx="4"/>
            <a:endCxn id="61449" idx="7"/>
          </p:cNvCxnSpPr>
          <p:nvPr/>
        </p:nvCxnSpPr>
        <p:spPr bwMode="auto">
          <a:xfrm flipH="1">
            <a:off x="8837613" y="29098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1453" name="Oval 13"/>
          <p:cNvSpPr>
            <a:spLocks noChangeArrowheads="1"/>
          </p:cNvSpPr>
          <p:nvPr/>
        </p:nvSpPr>
        <p:spPr bwMode="auto">
          <a:xfrm>
            <a:off x="8382000" y="5105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1454" name="AutoShape 14"/>
          <p:cNvCxnSpPr>
            <a:cxnSpLocks noChangeShapeType="1"/>
            <a:stCxn id="61449" idx="4"/>
            <a:endCxn id="61453" idx="0"/>
          </p:cNvCxnSpPr>
          <p:nvPr/>
        </p:nvCxnSpPr>
        <p:spPr bwMode="auto">
          <a:xfrm>
            <a:off x="8648700" y="42814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0" name="Picture 19" descr="txp_fig"/>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059113" y="3810000"/>
            <a:ext cx="1436687"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8382000" y="37338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382000" y="51054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E8D57A07-2A70-6C44-BC31-9E57B7E98F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19" name="TextBox 18">
            <a:extLst>
              <a:ext uri="{FF2B5EF4-FFF2-40B4-BE49-F238E27FC236}">
                <a16:creationId xmlns:a16="http://schemas.microsoft.com/office/drawing/2014/main" id="{EF58B521-34D6-6447-A7CF-EB5B7D058175}"/>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532478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6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709" grpId="0"/>
      <p:bldP spid="2" grpId="0" animBg="1"/>
      <p:bldP spid="2" grpId="1" animBg="1"/>
      <p:bldP spid="16" grpId="0" animBg="1"/>
      <p:bldP spid="1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63491" name="Oval 4"/>
          <p:cNvSpPr>
            <a:spLocks noChangeArrowheads="1"/>
          </p:cNvSpPr>
          <p:nvPr/>
        </p:nvSpPr>
        <p:spPr bwMode="auto">
          <a:xfrm>
            <a:off x="78311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endParaRPr lang="en-US" sz="2400" baseline="-25000">
              <a:latin typeface="Times New Roman" pitchFamily="18" charset="0"/>
              <a:cs typeface="Times New Roman" pitchFamily="18" charset="0"/>
            </a:endParaRPr>
          </a:p>
        </p:txBody>
      </p:sp>
      <p:sp>
        <p:nvSpPr>
          <p:cNvPr id="63492" name="Oval 5"/>
          <p:cNvSpPr>
            <a:spLocks noChangeArrowheads="1"/>
          </p:cNvSpPr>
          <p:nvPr/>
        </p:nvSpPr>
        <p:spPr bwMode="auto">
          <a:xfrm>
            <a:off x="8440737" y="41910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cxnSp>
        <p:nvCxnSpPr>
          <p:cNvPr id="63493" name="AutoShape 6"/>
          <p:cNvCxnSpPr>
            <a:cxnSpLocks noChangeShapeType="1"/>
            <a:stCxn id="63491" idx="4"/>
            <a:endCxn id="63492" idx="1"/>
          </p:cNvCxnSpPr>
          <p:nvPr/>
        </p:nvCxnSpPr>
        <p:spPr bwMode="auto">
          <a:xfrm>
            <a:off x="8097837" y="3367088"/>
            <a:ext cx="420688"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4" name="Oval 7"/>
          <p:cNvSpPr>
            <a:spLocks noChangeArrowheads="1"/>
          </p:cNvSpPr>
          <p:nvPr/>
        </p:nvSpPr>
        <p:spPr bwMode="auto">
          <a:xfrm>
            <a:off x="9278937" y="2819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B</a:t>
            </a:r>
          </a:p>
        </p:txBody>
      </p:sp>
      <p:cxnSp>
        <p:nvCxnSpPr>
          <p:cNvPr id="63495" name="AutoShape 8"/>
          <p:cNvCxnSpPr>
            <a:cxnSpLocks noChangeShapeType="1"/>
            <a:stCxn id="63494" idx="4"/>
            <a:endCxn id="63492" idx="7"/>
          </p:cNvCxnSpPr>
          <p:nvPr/>
        </p:nvCxnSpPr>
        <p:spPr bwMode="auto">
          <a:xfrm flipH="1">
            <a:off x="8896350" y="3367088"/>
            <a:ext cx="649287" cy="8874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6" name="Oval 9"/>
          <p:cNvSpPr>
            <a:spLocks noChangeArrowheads="1"/>
          </p:cNvSpPr>
          <p:nvPr/>
        </p:nvSpPr>
        <p:spPr bwMode="auto">
          <a:xfrm>
            <a:off x="7259637" y="4176713"/>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endParaRPr lang="en-US" sz="2400" baseline="-25000">
              <a:latin typeface="Times New Roman" pitchFamily="18" charset="0"/>
              <a:cs typeface="Times New Roman" pitchFamily="18" charset="0"/>
            </a:endParaRPr>
          </a:p>
        </p:txBody>
      </p:sp>
      <p:cxnSp>
        <p:nvCxnSpPr>
          <p:cNvPr id="63497" name="AutoShape 10"/>
          <p:cNvCxnSpPr>
            <a:cxnSpLocks noChangeShapeType="1"/>
            <a:stCxn id="63491" idx="4"/>
            <a:endCxn id="63496" idx="0"/>
          </p:cNvCxnSpPr>
          <p:nvPr/>
        </p:nvCxnSpPr>
        <p:spPr bwMode="auto">
          <a:xfrm flipH="1">
            <a:off x="7526337" y="3367088"/>
            <a:ext cx="571500" cy="795337"/>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498" name="Oval 11"/>
          <p:cNvSpPr>
            <a:spLocks noChangeArrowheads="1"/>
          </p:cNvSpPr>
          <p:nvPr/>
        </p:nvSpPr>
        <p:spPr bwMode="auto">
          <a:xfrm>
            <a:off x="7832725" y="16764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L</a:t>
            </a:r>
          </a:p>
        </p:txBody>
      </p:sp>
      <p:cxnSp>
        <p:nvCxnSpPr>
          <p:cNvPr id="63499" name="AutoShape 12"/>
          <p:cNvCxnSpPr>
            <a:cxnSpLocks noChangeShapeType="1"/>
            <a:stCxn id="63498" idx="4"/>
            <a:endCxn id="63491" idx="0"/>
          </p:cNvCxnSpPr>
          <p:nvPr/>
        </p:nvCxnSpPr>
        <p:spPr bwMode="auto">
          <a:xfrm flipH="1">
            <a:off x="8097837" y="2224088"/>
            <a:ext cx="1588" cy="5810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3500" name="Oval 13"/>
          <p:cNvSpPr>
            <a:spLocks noChangeArrowheads="1"/>
          </p:cNvSpPr>
          <p:nvPr/>
        </p:nvSpPr>
        <p:spPr bwMode="auto">
          <a:xfrm>
            <a:off x="8440737" y="55626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r>
              <a:rPr lang="ja-JP" altLang="en-US" sz="2400" i="1">
                <a:latin typeface="Times New Roman" pitchFamily="18" charset="0"/>
                <a:cs typeface="Times New Roman" pitchFamily="18" charset="0"/>
              </a:rPr>
              <a:t>’</a:t>
            </a:r>
            <a:endParaRPr lang="en-US" sz="2400" i="1">
              <a:latin typeface="Times New Roman" pitchFamily="18" charset="0"/>
              <a:cs typeface="Times New Roman" pitchFamily="18" charset="0"/>
            </a:endParaRPr>
          </a:p>
        </p:txBody>
      </p:sp>
      <p:cxnSp>
        <p:nvCxnSpPr>
          <p:cNvPr id="63501" name="AutoShape 14"/>
          <p:cNvCxnSpPr>
            <a:cxnSpLocks noChangeShapeType="1"/>
            <a:stCxn id="63492" idx="4"/>
            <a:endCxn id="63500" idx="0"/>
          </p:cNvCxnSpPr>
          <p:nvPr/>
        </p:nvCxnSpPr>
        <p:spPr bwMode="auto">
          <a:xfrm>
            <a:off x="8707437" y="4738688"/>
            <a:ext cx="0" cy="809625"/>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1097743" name="Picture 15" descr="txp_fig"/>
          <p:cNvPicPr>
            <a:picLocks noChangeAspect="1" noChangeArrowheads="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2871787" y="2514600"/>
            <a:ext cx="1384300"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4" name="Picture 16" descr="txp_fig"/>
          <p:cNvPicPr>
            <a:picLocks noChangeAspect="1" noChangeArrowheads="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2878137" y="3238500"/>
            <a:ext cx="946150"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5" name="Picture 17" descr="txp_fig"/>
          <p:cNvPicPr>
            <a:picLocks noChangeAspect="1" noChangeArrowheads="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2859087" y="3860800"/>
            <a:ext cx="1314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6" name="Picture 18" descr="txp_fig"/>
          <p:cNvPicPr>
            <a:picLocks noChangeAspect="1" noChangeArrowheads="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2838450" y="4514850"/>
            <a:ext cx="1401762" cy="420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7747" name="Picture 19" descr="txp_fig"/>
          <p:cNvPicPr>
            <a:picLocks noChangeAspect="1" noChangeArrowheads="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819400" y="5295900"/>
            <a:ext cx="17351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7748" name="Text Box 20"/>
          <p:cNvSpPr txBox="1">
            <a:spLocks noChangeArrowheads="1"/>
          </p:cNvSpPr>
          <p:nvPr/>
        </p:nvSpPr>
        <p:spPr bwMode="auto">
          <a:xfrm>
            <a:off x="4935537" y="2438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49" name="Text Box 21"/>
          <p:cNvSpPr txBox="1">
            <a:spLocks noChangeArrowheads="1"/>
          </p:cNvSpPr>
          <p:nvPr/>
        </p:nvSpPr>
        <p:spPr bwMode="auto">
          <a:xfrm>
            <a:off x="4935537" y="30480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1097750" name="Text Box 22"/>
          <p:cNvSpPr txBox="1">
            <a:spLocks noChangeArrowheads="1"/>
          </p:cNvSpPr>
          <p:nvPr/>
        </p:nvSpPr>
        <p:spPr bwMode="auto">
          <a:xfrm>
            <a:off x="4935537" y="51054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sp>
        <p:nvSpPr>
          <p:cNvPr id="22" name="Oval 21"/>
          <p:cNvSpPr/>
          <p:nvPr/>
        </p:nvSpPr>
        <p:spPr>
          <a:xfrm>
            <a:off x="8440737" y="41910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0737" y="4198144"/>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40737" y="5562600"/>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819163" y="2820353"/>
            <a:ext cx="533400" cy="533400"/>
          </a:xfrm>
          <a:prstGeom prst="ellipse">
            <a:avLst/>
          </a:prstGeom>
          <a:solidFill>
            <a:schemeClr val="tx2">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Diagram&#10;&#10;Description automatically generated">
            <a:extLst>
              <a:ext uri="{FF2B5EF4-FFF2-40B4-BE49-F238E27FC236}">
                <a16:creationId xmlns:a16="http://schemas.microsoft.com/office/drawing/2014/main" id="{8573FE75-280B-FC45-9236-614A9B51C4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3968750"/>
            <a:ext cx="2247961" cy="2889250"/>
          </a:xfrm>
          <a:prstGeom prst="rect">
            <a:avLst/>
          </a:prstGeom>
        </p:spPr>
      </p:pic>
      <p:sp>
        <p:nvSpPr>
          <p:cNvPr id="29" name="TextBox 28">
            <a:extLst>
              <a:ext uri="{FF2B5EF4-FFF2-40B4-BE49-F238E27FC236}">
                <a16:creationId xmlns:a16="http://schemas.microsoft.com/office/drawing/2014/main" id="{4B189964-E726-E44E-8B92-9652C5A8D677}"/>
              </a:ext>
            </a:extLst>
          </p:cNvPr>
          <p:cNvSpPr txBox="1"/>
          <p:nvPr/>
        </p:nvSpPr>
        <p:spPr>
          <a:xfrm>
            <a:off x="1312863" y="5869956"/>
            <a:ext cx="7069137" cy="923330"/>
          </a:xfrm>
          <a:prstGeom prst="rect">
            <a:avLst/>
          </a:prstGeom>
          <a:noFill/>
        </p:spPr>
        <p:txBody>
          <a:bodyPr wrap="square">
            <a:spAutoFit/>
          </a:bodyPr>
          <a:lstStyle/>
          <a:p>
            <a:pPr lvl="1">
              <a:buFont typeface="Wingdings" charset="0"/>
              <a:buChar char="§"/>
              <a:defRPr/>
            </a:pPr>
            <a:r>
              <a:rPr lang="en-US" sz="1800" dirty="0">
                <a:latin typeface="Calibri"/>
                <a:cs typeface="Calibri"/>
              </a:rPr>
              <a:t> If one or more paths is active, then independence </a:t>
            </a:r>
            <a:r>
              <a:rPr lang="en-US" sz="1800" b="1" dirty="0">
                <a:latin typeface="Calibri"/>
                <a:cs typeface="Calibri"/>
              </a:rPr>
              <a:t>not</a:t>
            </a:r>
            <a:r>
              <a:rPr lang="en-US" sz="1800" dirty="0">
                <a:latin typeface="Calibri"/>
                <a:cs typeface="Calibri"/>
              </a:rPr>
              <a:t> </a:t>
            </a:r>
            <a:r>
              <a:rPr lang="en-US" dirty="0">
                <a:latin typeface="Calibri"/>
                <a:cs typeface="Calibri"/>
              </a:rPr>
              <a:t>guaranteed</a:t>
            </a:r>
          </a:p>
          <a:p>
            <a:pPr lvl="1">
              <a:buFont typeface="Wingdings" charset="0"/>
              <a:buChar char="§"/>
              <a:defRPr/>
            </a:pPr>
            <a:r>
              <a:rPr lang="en-US" dirty="0">
                <a:latin typeface="Calibri"/>
                <a:cs typeface="Calibri"/>
              </a:rPr>
              <a:t> if </a:t>
            </a:r>
            <a:r>
              <a:rPr lang="en-US" b="1" dirty="0">
                <a:latin typeface="Calibri"/>
                <a:cs typeface="Calibri"/>
              </a:rPr>
              <a:t>all paths are inactive </a:t>
            </a:r>
            <a:r>
              <a:rPr lang="en-US" dirty="0">
                <a:latin typeface="Calibri"/>
                <a:cs typeface="Calibri"/>
              </a:rPr>
              <a:t>then independence </a:t>
            </a:r>
            <a:r>
              <a:rPr lang="en-US" b="1" dirty="0">
                <a:latin typeface="Calibri"/>
                <a:cs typeface="Calibri"/>
              </a:rPr>
              <a:t>is</a:t>
            </a:r>
            <a:r>
              <a:rPr lang="en-US" dirty="0">
                <a:latin typeface="Calibri"/>
                <a:cs typeface="Calibri"/>
              </a:rPr>
              <a:t> guaranteed</a:t>
            </a:r>
            <a:endParaRPr lang="en-US" sz="1800" dirty="0">
              <a:latin typeface="Calibri"/>
              <a:cs typeface="Calibri"/>
            </a:endParaRPr>
          </a:p>
          <a:p>
            <a:pPr lvl="1">
              <a:buFont typeface="Wingdings" charset="0"/>
              <a:buChar char="§"/>
              <a:defRPr/>
            </a:pPr>
            <a:r>
              <a:rPr lang="en-US" dirty="0">
                <a:latin typeface="Calibri"/>
                <a:cs typeface="Calibri"/>
              </a:rPr>
              <a:t> A path is active if each triple is active</a:t>
            </a:r>
            <a:endParaRPr lang="en-US" sz="1800" dirty="0">
              <a:latin typeface="Calibri"/>
              <a:cs typeface="Calibri"/>
            </a:endParaRPr>
          </a:p>
        </p:txBody>
      </p:sp>
    </p:spTree>
    <p:extLst>
      <p:ext uri="{BB962C8B-B14F-4D97-AF65-F5344CB8AC3E}">
        <p14:creationId xmlns:p14="http://schemas.microsoft.com/office/powerpoint/2010/main" val="1662540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77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7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977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774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977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7746"/>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97747"/>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9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748" grpId="0"/>
      <p:bldP spid="1097749" grpId="0"/>
      <p:bldP spid="1097750" grpId="0"/>
      <p:bldP spid="22" grpId="0" animBg="1"/>
      <p:bldP spid="22" grpId="1" animBg="1"/>
      <p:bldP spid="23" grpId="0" animBg="1"/>
      <p:bldP spid="23" grpId="1" animBg="1"/>
      <p:bldP spid="23" grpId="2" animBg="1"/>
      <p:bldP spid="24" grpId="0" animBg="1"/>
      <p:bldP spid="24" grpId="1" animBg="1"/>
      <p:bldP spid="2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a:ea typeface="ＭＳ Ｐゴシック" pitchFamily="34" charset="-128"/>
              </a:rPr>
              <a:t>Example</a:t>
            </a:r>
          </a:p>
        </p:txBody>
      </p:sp>
      <p:sp>
        <p:nvSpPr>
          <p:cNvPr id="1098755" name="Rectangle 3"/>
          <p:cNvSpPr>
            <a:spLocks noGrp="1" noChangeArrowheads="1"/>
          </p:cNvSpPr>
          <p:nvPr>
            <p:ph idx="1"/>
          </p:nvPr>
        </p:nvSpPr>
        <p:spPr>
          <a:xfrm>
            <a:off x="2362200" y="1371600"/>
            <a:ext cx="11379200" cy="4729164"/>
          </a:xfrm>
        </p:spPr>
        <p:txBody>
          <a:bodyPr/>
          <a:lstStyle/>
          <a:p>
            <a:pPr eaLnBrk="1" hangingPunct="1"/>
            <a:r>
              <a:rPr lang="en-US" dirty="0">
                <a:ea typeface="ＭＳ Ｐゴシック" pitchFamily="34" charset="-128"/>
              </a:rPr>
              <a:t>Variables:</a:t>
            </a:r>
          </a:p>
          <a:p>
            <a:pPr lvl="1" eaLnBrk="1" hangingPunct="1"/>
            <a:r>
              <a:rPr lang="en-US" dirty="0">
                <a:ea typeface="ＭＳ Ｐゴシック" pitchFamily="34" charset="-128"/>
              </a:rPr>
              <a:t>R: Raining</a:t>
            </a:r>
          </a:p>
          <a:p>
            <a:pPr lvl="1" eaLnBrk="1" hangingPunct="1"/>
            <a:r>
              <a:rPr lang="en-US" dirty="0">
                <a:ea typeface="ＭＳ Ｐゴシック" pitchFamily="34" charset="-128"/>
              </a:rPr>
              <a:t>T: Traffic</a:t>
            </a:r>
          </a:p>
          <a:p>
            <a:pPr lvl="1" eaLnBrk="1" hangingPunct="1"/>
            <a:r>
              <a:rPr lang="en-US" dirty="0">
                <a:ea typeface="ＭＳ Ｐゴシック" pitchFamily="34" charset="-128"/>
              </a:rPr>
              <a:t>D: Roof drips</a:t>
            </a:r>
          </a:p>
          <a:p>
            <a:pPr lvl="1" eaLnBrk="1" hangingPunct="1"/>
            <a:r>
              <a:rPr lang="en-US" dirty="0">
                <a:ea typeface="ＭＳ Ｐゴシック" pitchFamily="34" charset="-128"/>
              </a:rPr>
              <a:t>S: I’</a:t>
            </a:r>
            <a:r>
              <a:rPr lang="en-US" altLang="ja-JP" dirty="0">
                <a:ea typeface="ＭＳ Ｐゴシック" pitchFamily="34" charset="-128"/>
              </a:rPr>
              <a:t>m sad</a:t>
            </a:r>
          </a:p>
          <a:p>
            <a:pPr eaLnBrk="1" hangingPunct="1"/>
            <a:r>
              <a:rPr lang="en-US" dirty="0">
                <a:ea typeface="ＭＳ Ｐゴシック" pitchFamily="34" charset="-128"/>
              </a:rPr>
              <a:t>Questions:</a:t>
            </a:r>
          </a:p>
          <a:p>
            <a:pPr lvl="1" eaLnBrk="1" hangingPunct="1"/>
            <a:endParaRPr lang="en-US" dirty="0">
              <a:ea typeface="ＭＳ Ｐゴシック" pitchFamily="34" charset="-128"/>
            </a:endParaRPr>
          </a:p>
        </p:txBody>
      </p:sp>
      <p:sp>
        <p:nvSpPr>
          <p:cNvPr id="64515" name="Oval 4"/>
          <p:cNvSpPr>
            <a:spLocks noChangeArrowheads="1"/>
          </p:cNvSpPr>
          <p:nvPr/>
        </p:nvSpPr>
        <p:spPr bwMode="auto">
          <a:xfrm>
            <a:off x="72390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T</a:t>
            </a:r>
            <a:endParaRPr lang="en-US" sz="2400" baseline="-25000">
              <a:latin typeface="Times New Roman" pitchFamily="18" charset="0"/>
              <a:cs typeface="Times New Roman" pitchFamily="18" charset="0"/>
            </a:endParaRPr>
          </a:p>
        </p:txBody>
      </p:sp>
      <p:sp>
        <p:nvSpPr>
          <p:cNvPr id="64516" name="Oval 5"/>
          <p:cNvSpPr>
            <a:spLocks noChangeArrowheads="1"/>
          </p:cNvSpPr>
          <p:nvPr/>
        </p:nvSpPr>
        <p:spPr bwMode="auto">
          <a:xfrm>
            <a:off x="7924800" y="4495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S</a:t>
            </a:r>
          </a:p>
        </p:txBody>
      </p:sp>
      <p:cxnSp>
        <p:nvCxnSpPr>
          <p:cNvPr id="64517" name="AutoShape 6"/>
          <p:cNvCxnSpPr>
            <a:cxnSpLocks noChangeShapeType="1"/>
            <a:stCxn id="64515" idx="4"/>
            <a:endCxn id="64516" idx="1"/>
          </p:cNvCxnSpPr>
          <p:nvPr/>
        </p:nvCxnSpPr>
        <p:spPr bwMode="auto">
          <a:xfrm>
            <a:off x="7505700" y="3900488"/>
            <a:ext cx="496888"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18" name="Oval 7"/>
          <p:cNvSpPr>
            <a:spLocks noChangeArrowheads="1"/>
          </p:cNvSpPr>
          <p:nvPr/>
        </p:nvSpPr>
        <p:spPr bwMode="auto">
          <a:xfrm>
            <a:off x="8686800" y="3352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D</a:t>
            </a:r>
          </a:p>
        </p:txBody>
      </p:sp>
      <p:cxnSp>
        <p:nvCxnSpPr>
          <p:cNvPr id="64519" name="AutoShape 8"/>
          <p:cNvCxnSpPr>
            <a:cxnSpLocks noChangeShapeType="1"/>
            <a:stCxn id="64518" idx="4"/>
            <a:endCxn id="64516" idx="7"/>
          </p:cNvCxnSpPr>
          <p:nvPr/>
        </p:nvCxnSpPr>
        <p:spPr bwMode="auto">
          <a:xfrm flipH="1">
            <a:off x="8380413" y="3900488"/>
            <a:ext cx="573087" cy="6588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64520" name="Oval 9"/>
          <p:cNvSpPr>
            <a:spLocks noChangeArrowheads="1"/>
          </p:cNvSpPr>
          <p:nvPr/>
        </p:nvSpPr>
        <p:spPr bwMode="auto">
          <a:xfrm>
            <a:off x="7924800" y="2209800"/>
            <a:ext cx="533400" cy="533400"/>
          </a:xfrm>
          <a:prstGeom prst="ellipse">
            <a:avLst/>
          </a:prstGeom>
          <a:solidFill>
            <a:schemeClr val="bg1"/>
          </a:solidFill>
          <a:ln w="28575">
            <a:solidFill>
              <a:schemeClr val="tx1"/>
            </a:solidFill>
            <a:round/>
            <a:headEnd/>
            <a:tailEnd/>
          </a:ln>
        </p:spPr>
        <p:txBody>
          <a:bodyPr wrap="none" anchor="ctr"/>
          <a:lstStyle/>
          <a:p>
            <a:pPr algn="ctr"/>
            <a:r>
              <a:rPr lang="en-US" sz="2400" i="1">
                <a:latin typeface="Times New Roman" pitchFamily="18" charset="0"/>
                <a:cs typeface="Times New Roman" pitchFamily="18" charset="0"/>
              </a:rPr>
              <a:t>R</a:t>
            </a:r>
          </a:p>
        </p:txBody>
      </p:sp>
      <p:cxnSp>
        <p:nvCxnSpPr>
          <p:cNvPr id="64521" name="AutoShape 10"/>
          <p:cNvCxnSpPr>
            <a:cxnSpLocks noChangeShapeType="1"/>
            <a:stCxn id="64520" idx="3"/>
            <a:endCxn id="64515" idx="0"/>
          </p:cNvCxnSpPr>
          <p:nvPr/>
        </p:nvCxnSpPr>
        <p:spPr bwMode="auto">
          <a:xfrm flipH="1">
            <a:off x="7505700" y="2679700"/>
            <a:ext cx="496888"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64522" name="AutoShape 11"/>
          <p:cNvCxnSpPr>
            <a:cxnSpLocks noChangeShapeType="1"/>
            <a:stCxn id="64520" idx="5"/>
            <a:endCxn id="64518" idx="0"/>
          </p:cNvCxnSpPr>
          <p:nvPr/>
        </p:nvCxnSpPr>
        <p:spPr bwMode="auto">
          <a:xfrm>
            <a:off x="8380413" y="2679700"/>
            <a:ext cx="573087" cy="658813"/>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sp>
        <p:nvSpPr>
          <p:cNvPr id="1098764" name="Text Box 12"/>
          <p:cNvSpPr txBox="1">
            <a:spLocks noChangeArrowheads="1"/>
          </p:cNvSpPr>
          <p:nvPr/>
        </p:nvSpPr>
        <p:spPr bwMode="auto">
          <a:xfrm>
            <a:off x="5410200" y="5410200"/>
            <a:ext cx="15240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50000"/>
              </a:spcBef>
            </a:pPr>
            <a:r>
              <a:rPr lang="en-US" sz="2800" i="1">
                <a:solidFill>
                  <a:srgbClr val="CC0000"/>
                </a:solidFill>
                <a:latin typeface="Calibri"/>
                <a:cs typeface="Calibri"/>
              </a:rPr>
              <a:t>Yes</a:t>
            </a:r>
          </a:p>
        </p:txBody>
      </p:sp>
      <p:pic>
        <p:nvPicPr>
          <p:cNvPr id="1098765" name="Picture 13"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209925" y="4948238"/>
            <a:ext cx="981075"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6" name="Picture 14"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219450" y="5499100"/>
            <a:ext cx="13843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98767" name="Picture 15" descr="txp_fig"/>
          <p:cNvPicPr>
            <a:picLocks noChangeAspect="1" noChangeArrowheads="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3200400" y="6096000"/>
            <a:ext cx="17875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40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98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9876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87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98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876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ea typeface="ＭＳ Ｐゴシック" pitchFamily="34" charset="-128"/>
              </a:rPr>
              <a:t>Structure Implications</a:t>
            </a:r>
          </a:p>
        </p:txBody>
      </p:sp>
      <p:sp>
        <p:nvSpPr>
          <p:cNvPr id="25603" name="Content Placeholder 2"/>
          <p:cNvSpPr>
            <a:spLocks noGrp="1"/>
          </p:cNvSpPr>
          <p:nvPr>
            <p:ph idx="1"/>
          </p:nvPr>
        </p:nvSpPr>
        <p:spPr>
          <a:xfrm>
            <a:off x="406400" y="1397001"/>
            <a:ext cx="6375400" cy="4729164"/>
          </a:xfrm>
        </p:spPr>
        <p:txBody>
          <a:bodyPr/>
          <a:lstStyle/>
          <a:p>
            <a:r>
              <a:rPr lang="en-US" sz="2400" dirty="0">
                <a:ea typeface="ＭＳ Ｐゴシック" pitchFamily="34" charset="-128"/>
              </a:rPr>
              <a:t>Given a Bayes net structure, can run d-separation algorithm to build a complete list of conditional independences that are necessarily true of the form</a:t>
            </a: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endParaRPr lang="en-US" sz="2400" dirty="0">
              <a:ea typeface="ＭＳ Ｐゴシック" pitchFamily="34" charset="-128"/>
            </a:endParaRPr>
          </a:p>
          <a:p>
            <a:r>
              <a:rPr lang="en-US" sz="2400" dirty="0">
                <a:ea typeface="ＭＳ Ｐゴシック" pitchFamily="34" charset="-128"/>
              </a:rPr>
              <a:t>This list determines the set of probability distributions that can be represented </a:t>
            </a:r>
          </a:p>
          <a:p>
            <a:endParaRPr lang="en-US" sz="2400" dirty="0">
              <a:ea typeface="ＭＳ Ｐゴシック" pitchFamily="34" charset="-128"/>
            </a:endParaRPr>
          </a:p>
          <a:p>
            <a:endParaRPr lang="en-US" dirty="0">
              <a:ea typeface="ＭＳ Ｐゴシック" pitchFamily="34" charset="-128"/>
            </a:endParaRPr>
          </a:p>
          <a:p>
            <a:endParaRPr lang="en-US" dirty="0">
              <a:ea typeface="ＭＳ Ｐゴシック" pitchFamily="34" charset="-128"/>
            </a:endParaRPr>
          </a:p>
          <a:p>
            <a:pPr marL="457200" lvl="1" indent="0">
              <a:buFont typeface="Wingdings" pitchFamily="2" charset="2"/>
              <a:buNone/>
            </a:pPr>
            <a:endParaRPr lang="en-US" dirty="0">
              <a:ea typeface="ＭＳ Ｐゴシック" pitchFamily="34" charset="-128"/>
            </a:endParaRPr>
          </a:p>
        </p:txBody>
      </p:sp>
      <p:pic>
        <p:nvPicPr>
          <p:cNvPr id="2560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03600"/>
            <a:ext cx="4762500" cy="48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447800"/>
            <a:ext cx="5150759" cy="4275129"/>
          </a:xfrm>
          <a:prstGeom prst="rect">
            <a:avLst/>
          </a:prstGeom>
        </p:spPr>
      </p:pic>
    </p:spTree>
    <p:extLst>
      <p:ext uri="{BB962C8B-B14F-4D97-AF65-F5344CB8AC3E}">
        <p14:creationId xmlns:p14="http://schemas.microsoft.com/office/powerpoint/2010/main" val="34201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Calibri"/>
                <a:ea typeface="ＭＳ Ｐゴシック" pitchFamily="34" charset="-128"/>
                <a:cs typeface="Calibri"/>
              </a:rPr>
              <a:t>Computing All Independences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01" y="1759560"/>
            <a:ext cx="5714899" cy="4107839"/>
          </a:xfrm>
          <a:prstGeom prst="rect">
            <a:avLst/>
          </a:prstGeom>
        </p:spPr>
      </p:pic>
      <p:grpSp>
        <p:nvGrpSpPr>
          <p:cNvPr id="15" name="Group 17"/>
          <p:cNvGrpSpPr>
            <a:grpSpLocks/>
          </p:cNvGrpSpPr>
          <p:nvPr/>
        </p:nvGrpSpPr>
        <p:grpSpPr bwMode="auto">
          <a:xfrm>
            <a:off x="6629400" y="1219200"/>
            <a:ext cx="1428750" cy="1143000"/>
            <a:chOff x="4272" y="1152"/>
            <a:chExt cx="1200" cy="1008"/>
          </a:xfrm>
        </p:grpSpPr>
        <p:sp>
          <p:nvSpPr>
            <p:cNvPr id="16"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X</a:t>
              </a:r>
            </a:p>
          </p:txBody>
        </p:sp>
        <p:sp>
          <p:nvSpPr>
            <p:cNvPr id="17"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18"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19" name="AutoShape 15"/>
            <p:cNvCxnSpPr>
              <a:cxnSpLocks noChangeShapeType="1"/>
              <a:stCxn id="17" idx="3"/>
              <a:endCxn id="16"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20" name="AutoShape 16"/>
            <p:cNvCxnSpPr>
              <a:cxnSpLocks noChangeShapeType="1"/>
              <a:stCxn id="17" idx="5"/>
              <a:endCxn id="18"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1" name="Group 17"/>
          <p:cNvGrpSpPr>
            <a:grpSpLocks/>
          </p:cNvGrpSpPr>
          <p:nvPr/>
        </p:nvGrpSpPr>
        <p:grpSpPr bwMode="auto">
          <a:xfrm>
            <a:off x="6705600" y="2514600"/>
            <a:ext cx="1402080" cy="1219200"/>
            <a:chOff x="4272" y="1152"/>
            <a:chExt cx="1200" cy="1008"/>
          </a:xfrm>
        </p:grpSpPr>
        <p:sp>
          <p:nvSpPr>
            <p:cNvPr id="2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2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Z</a:t>
              </a:r>
            </a:p>
          </p:txBody>
        </p:sp>
        <p:cxnSp>
          <p:nvCxnSpPr>
            <p:cNvPr id="25" name="AutoShape 15"/>
            <p:cNvCxnSpPr>
              <a:cxnSpLocks noChangeShapeType="1"/>
              <a:stCxn id="23" idx="3"/>
              <a:endCxn id="2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26" name="AutoShape 16"/>
            <p:cNvCxnSpPr>
              <a:cxnSpLocks noChangeShapeType="1"/>
              <a:stCxn id="23" idx="5"/>
              <a:endCxn id="2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27" name="Group 31"/>
          <p:cNvGrpSpPr>
            <a:grpSpLocks/>
          </p:cNvGrpSpPr>
          <p:nvPr/>
        </p:nvGrpSpPr>
        <p:grpSpPr bwMode="auto">
          <a:xfrm>
            <a:off x="6705600" y="3962400"/>
            <a:ext cx="1447800" cy="1273629"/>
            <a:chOff x="3089" y="3828"/>
            <a:chExt cx="665" cy="585"/>
          </a:xfrm>
        </p:grpSpPr>
        <p:sp>
          <p:nvSpPr>
            <p:cNvPr id="28"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29" name="Oval 26"/>
            <p:cNvSpPr>
              <a:spLocks noChangeArrowheads="1"/>
            </p:cNvSpPr>
            <p:nvPr/>
          </p:nvSpPr>
          <p:spPr bwMode="auto">
            <a:xfrm>
              <a:off x="3339" y="419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30"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31" name="AutoShape 28"/>
            <p:cNvCxnSpPr>
              <a:cxnSpLocks noChangeShapeType="1"/>
              <a:stCxn id="28" idx="4"/>
              <a:endCxn id="29" idx="1"/>
            </p:cNvCxnSpPr>
            <p:nvPr/>
          </p:nvCxnSpPr>
          <p:spPr bwMode="auto">
            <a:xfrm>
              <a:off x="3198" y="4046"/>
              <a:ext cx="173" cy="181"/>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32" name="AutoShape 29"/>
            <p:cNvCxnSpPr>
              <a:cxnSpLocks noChangeShapeType="1"/>
              <a:stCxn id="29" idx="7"/>
              <a:endCxn id="30" idx="4"/>
            </p:cNvCxnSpPr>
            <p:nvPr/>
          </p:nvCxnSpPr>
          <p:spPr bwMode="auto">
            <a:xfrm flipV="1">
              <a:off x="3524" y="4046"/>
              <a:ext cx="121" cy="181"/>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43" name="Group 31"/>
          <p:cNvGrpSpPr>
            <a:grpSpLocks/>
          </p:cNvGrpSpPr>
          <p:nvPr/>
        </p:nvGrpSpPr>
        <p:grpSpPr bwMode="auto">
          <a:xfrm>
            <a:off x="6781800" y="5410200"/>
            <a:ext cx="1447800" cy="1243149"/>
            <a:chOff x="3089" y="3475"/>
            <a:chExt cx="665" cy="571"/>
          </a:xfrm>
        </p:grpSpPr>
        <p:sp>
          <p:nvSpPr>
            <p:cNvPr id="44"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45"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2000" dirty="0">
                  <a:latin typeface="Calibri"/>
                  <a:cs typeface="Calibri"/>
                </a:rPr>
                <a:t>Y</a:t>
              </a:r>
            </a:p>
          </p:txBody>
        </p:sp>
        <p:sp>
          <p:nvSpPr>
            <p:cNvPr id="46"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47" name="AutoShape 28"/>
            <p:cNvCxnSpPr>
              <a:cxnSpLocks noChangeShapeType="1"/>
              <a:stCxn id="45" idx="3"/>
              <a:endCxn id="44"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48" name="AutoShape 29"/>
            <p:cNvCxnSpPr>
              <a:cxnSpLocks noChangeShapeType="1"/>
              <a:stCxn id="45" idx="5"/>
              <a:endCxn id="46"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49" name="AutoShape 30"/>
            <p:cNvCxnSpPr>
              <a:cxnSpLocks noChangeShapeType="1"/>
              <a:stCxn id="44" idx="6"/>
              <a:endCxn id="46"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spTree>
    <p:extLst>
      <p:ext uri="{BB962C8B-B14F-4D97-AF65-F5344CB8AC3E}">
        <p14:creationId xmlns:p14="http://schemas.microsoft.com/office/powerpoint/2010/main" val="613789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Independence?</a:t>
            </a:r>
          </a:p>
        </p:txBody>
      </p:sp>
      <p:graphicFrame>
        <p:nvGraphicFramePr>
          <p:cNvPr id="1041412" name="Group 4"/>
          <p:cNvGraphicFramePr>
            <a:graphicFrameLocks noGrp="1"/>
          </p:cNvGraphicFramePr>
          <p:nvPr>
            <p:extLst>
              <p:ext uri="{D42A27DB-BD31-4B8C-83A1-F6EECF244321}">
                <p14:modId xmlns:p14="http://schemas.microsoft.com/office/powerpoint/2010/main" val="3267034608"/>
              </p:ext>
            </p:extLst>
          </p:nvPr>
        </p:nvGraphicFramePr>
        <p:xfrm>
          <a:off x="2278114" y="3277390"/>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38" name="Group 30"/>
          <p:cNvGraphicFramePr>
            <a:graphicFrameLocks noGrp="1"/>
          </p:cNvGraphicFramePr>
          <p:nvPr>
            <p:extLst>
              <p:ext uri="{D42A27DB-BD31-4B8C-83A1-F6EECF244321}">
                <p14:modId xmlns:p14="http://schemas.microsoft.com/office/powerpoint/2010/main" val="142490476"/>
              </p:ext>
            </p:extLst>
          </p:nvPr>
        </p:nvGraphicFramePr>
        <p:xfrm>
          <a:off x="7394626" y="3285327"/>
          <a:ext cx="2209800" cy="1854201"/>
        </p:xfrm>
        <a:graphic>
          <a:graphicData uri="http://schemas.openxmlformats.org/drawingml/2006/table">
            <a:tbl>
              <a:tblPr/>
              <a:tblGrid>
                <a:gridCol w="828675">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1041464" name="Group 56"/>
          <p:cNvGraphicFramePr>
            <a:graphicFrameLocks noGrp="1"/>
          </p:cNvGraphicFramePr>
          <p:nvPr>
            <p:extLst>
              <p:ext uri="{D42A27DB-BD31-4B8C-83A1-F6EECF244321}">
                <p14:modId xmlns:p14="http://schemas.microsoft.com/office/powerpoint/2010/main" val="1270320077"/>
              </p:ext>
            </p:extLst>
          </p:nvPr>
        </p:nvGraphicFramePr>
        <p:xfrm>
          <a:off x="5135614" y="2108990"/>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hot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cold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41478" name="Group 70"/>
          <p:cNvGraphicFramePr>
            <a:graphicFrameLocks noGrp="1"/>
          </p:cNvGraphicFramePr>
          <p:nvPr>
            <p:extLst>
              <p:ext uri="{D42A27DB-BD31-4B8C-83A1-F6EECF244321}">
                <p14:modId xmlns:p14="http://schemas.microsoft.com/office/powerpoint/2010/main" val="3419129775"/>
              </p:ext>
            </p:extLst>
          </p:nvPr>
        </p:nvGraphicFramePr>
        <p:xfrm>
          <a:off x="5140376" y="5076027"/>
          <a:ext cx="1428750" cy="1114425"/>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W</a:t>
                      </a:r>
                    </a:p>
                  </a:txBody>
                  <a:tcPr horzOverflow="overflow">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sun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rain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2" name="Picture 1" descr="txp_fig.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bwMode="auto">
          <a:xfrm>
            <a:off x="2722614" y="2848765"/>
            <a:ext cx="1296987" cy="298158"/>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4" name="Picture 3" descr="txp_fig.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bwMode="auto">
          <a:xfrm>
            <a:off x="5519789" y="1731165"/>
            <a:ext cx="731837" cy="298709"/>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5" name="Picture 4" descr="txp_fig.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bwMode="auto">
          <a:xfrm>
            <a:off x="5457876" y="4704552"/>
            <a:ext cx="850900" cy="298561"/>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3" name="Picture 2" descr="txp_fig.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bwMode="auto">
          <a:xfrm>
            <a:off x="7856589" y="2853527"/>
            <a:ext cx="1298575" cy="298523"/>
          </a:xfrm>
          <a:prstGeom prst="rect">
            <a:avLst/>
          </a:prstGeom>
          <a:no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spTree>
    <p:extLst>
      <p:ext uri="{BB962C8B-B14F-4D97-AF65-F5344CB8AC3E}">
        <p14:creationId xmlns:p14="http://schemas.microsoft.com/office/powerpoint/2010/main" val="26373856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1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14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14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4" name="Group 82"/>
          <p:cNvGrpSpPr>
            <a:grpSpLocks/>
          </p:cNvGrpSpPr>
          <p:nvPr/>
        </p:nvGrpSpPr>
        <p:grpSpPr bwMode="auto">
          <a:xfrm>
            <a:off x="3657600" y="1219200"/>
            <a:ext cx="3276600" cy="1600200"/>
            <a:chOff x="3505200" y="1295400"/>
            <a:chExt cx="3276600" cy="1600200"/>
          </a:xfrm>
        </p:grpSpPr>
        <p:sp>
          <p:nvSpPr>
            <p:cNvPr id="75" name="Rounded Rectangle 74"/>
            <p:cNvSpPr/>
            <p:nvPr/>
          </p:nvSpPr>
          <p:spPr>
            <a:xfrm>
              <a:off x="3505200" y="1295400"/>
              <a:ext cx="3276600" cy="1600200"/>
            </a:xfrm>
            <a:prstGeom prst="roundRect">
              <a:avLst/>
            </a:prstGeom>
            <a:solidFill>
              <a:srgbClr val="CCFF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76" name="Group 38"/>
            <p:cNvGrpSpPr>
              <a:grpSpLocks/>
            </p:cNvGrpSpPr>
            <p:nvPr/>
          </p:nvGrpSpPr>
          <p:grpSpPr bwMode="auto">
            <a:xfrm>
              <a:off x="4706941" y="2016125"/>
              <a:ext cx="973138" cy="727075"/>
              <a:chOff x="3286" y="962"/>
              <a:chExt cx="613" cy="458"/>
            </a:xfrm>
          </p:grpSpPr>
          <p:sp>
            <p:nvSpPr>
              <p:cNvPr id="78" name="Oval 33"/>
              <p:cNvSpPr>
                <a:spLocks noChangeArrowheads="1"/>
              </p:cNvSpPr>
              <p:nvPr/>
            </p:nvSpPr>
            <p:spPr bwMode="auto">
              <a:xfrm>
                <a:off x="3286"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79" name="Oval 34"/>
              <p:cNvSpPr>
                <a:spLocks noChangeArrowheads="1"/>
              </p:cNvSpPr>
              <p:nvPr/>
            </p:nvSpPr>
            <p:spPr bwMode="auto">
              <a:xfrm>
                <a:off x="3480" y="962"/>
                <a:ext cx="217"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0" name="Oval 35"/>
              <p:cNvSpPr>
                <a:spLocks noChangeArrowheads="1"/>
              </p:cNvSpPr>
              <p:nvPr/>
            </p:nvSpPr>
            <p:spPr bwMode="auto">
              <a:xfrm>
                <a:off x="3681" y="1202"/>
                <a:ext cx="218" cy="218"/>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grpSp>
        <p:pic>
          <p:nvPicPr>
            <p:cNvPr id="7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6338" y="1447800"/>
              <a:ext cx="29892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8609" name="Rectangle 2"/>
          <p:cNvSpPr>
            <a:spLocks noGrp="1" noChangeArrowheads="1"/>
          </p:cNvSpPr>
          <p:nvPr>
            <p:ph type="title"/>
          </p:nvPr>
        </p:nvSpPr>
        <p:spPr/>
        <p:txBody>
          <a:bodyPr/>
          <a:lstStyle/>
          <a:p>
            <a:pPr eaLnBrk="1" hangingPunct="1"/>
            <a:r>
              <a:rPr lang="en-US">
                <a:latin typeface="Calibri"/>
                <a:ea typeface="ＭＳ Ｐゴシック" pitchFamily="34" charset="-128"/>
                <a:cs typeface="Calibri"/>
              </a:rPr>
              <a:t>Topology Limits Distributions</a:t>
            </a:r>
          </a:p>
        </p:txBody>
      </p:sp>
      <p:sp>
        <p:nvSpPr>
          <p:cNvPr id="68610" name="Rectangle 3"/>
          <p:cNvSpPr>
            <a:spLocks noGrp="1" noChangeArrowheads="1"/>
          </p:cNvSpPr>
          <p:nvPr>
            <p:ph idx="1"/>
          </p:nvPr>
        </p:nvSpPr>
        <p:spPr>
          <a:xfrm>
            <a:off x="304800" y="1371600"/>
            <a:ext cx="3505200" cy="5181600"/>
          </a:xfrm>
        </p:spPr>
        <p:txBody>
          <a:bodyPr/>
          <a:lstStyle/>
          <a:p>
            <a:pPr eaLnBrk="1" hangingPunct="1"/>
            <a:r>
              <a:rPr lang="en-US" sz="2000" dirty="0">
                <a:latin typeface="Calibri"/>
                <a:ea typeface="ＭＳ Ｐゴシック" pitchFamily="34" charset="-128"/>
                <a:cs typeface="Calibri"/>
              </a:rPr>
              <a:t>Given some graph topology G, only certain joint distributions can be encoded</a:t>
            </a:r>
          </a:p>
          <a:p>
            <a:pPr lvl="6"/>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 graph structure guarantees certain (conditional) independences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(There might be more independence)</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Adding arcs increases the set of distributions, but has several costs</a:t>
            </a:r>
          </a:p>
          <a:p>
            <a:pPr lvl="5"/>
            <a:endParaRPr lang="en-US" sz="800" dirty="0">
              <a:latin typeface="Calibri"/>
              <a:ea typeface="ＭＳ Ｐゴシック" pitchFamily="34" charset="-128"/>
              <a:cs typeface="Calibri"/>
            </a:endParaRPr>
          </a:p>
          <a:p>
            <a:pPr eaLnBrk="1" hangingPunct="1"/>
            <a:r>
              <a:rPr lang="en-US" sz="2000" dirty="0">
                <a:latin typeface="Calibri"/>
                <a:ea typeface="ＭＳ Ｐゴシック" pitchFamily="34" charset="-128"/>
                <a:cs typeface="Calibri"/>
              </a:rPr>
              <a:t>Full conditioning can encode any distribution</a:t>
            </a:r>
          </a:p>
        </p:txBody>
      </p:sp>
      <p:sp>
        <p:nvSpPr>
          <p:cNvPr id="68611" name="Freeform 4"/>
          <p:cNvSpPr>
            <a:spLocks/>
          </p:cNvSpPr>
          <p:nvPr/>
        </p:nvSpPr>
        <p:spPr bwMode="auto">
          <a:xfrm>
            <a:off x="6115050" y="2171700"/>
            <a:ext cx="2617788" cy="2717800"/>
          </a:xfrm>
          <a:custGeom>
            <a:avLst/>
            <a:gdLst>
              <a:gd name="T0" fmla="*/ 2147483647 w 1649"/>
              <a:gd name="T1" fmla="*/ 2147483647 h 1712"/>
              <a:gd name="T2" fmla="*/ 2147483647 w 1649"/>
              <a:gd name="T3" fmla="*/ 2147483647 h 1712"/>
              <a:gd name="T4" fmla="*/ 2147483647 w 1649"/>
              <a:gd name="T5" fmla="*/ 2147483647 h 1712"/>
              <a:gd name="T6" fmla="*/ 2147483647 w 1649"/>
              <a:gd name="T7" fmla="*/ 2147483647 h 1712"/>
              <a:gd name="T8" fmla="*/ 2147483647 w 1649"/>
              <a:gd name="T9" fmla="*/ 2147483647 h 1712"/>
              <a:gd name="T10" fmla="*/ 2147483647 w 1649"/>
              <a:gd name="T11" fmla="*/ 2147483647 h 1712"/>
              <a:gd name="T12" fmla="*/ 2147483647 w 1649"/>
              <a:gd name="T13" fmla="*/ 2147483647 h 1712"/>
              <a:gd name="T14" fmla="*/ 2147483647 w 1649"/>
              <a:gd name="T15" fmla="*/ 2147483647 h 1712"/>
              <a:gd name="T16" fmla="*/ 2147483647 w 1649"/>
              <a:gd name="T17" fmla="*/ 2147483647 h 1712"/>
              <a:gd name="T18" fmla="*/ 2147483647 w 1649"/>
              <a:gd name="T19" fmla="*/ 2147483647 h 1712"/>
              <a:gd name="T20" fmla="*/ 2147483647 w 1649"/>
              <a:gd name="T21" fmla="*/ 2147483647 h 17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49"/>
              <a:gd name="T34" fmla="*/ 0 h 1712"/>
              <a:gd name="T35" fmla="*/ 1649 w 1649"/>
              <a:gd name="T36" fmla="*/ 1712 h 17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49" h="1712">
                <a:moveTo>
                  <a:pt x="1196" y="253"/>
                </a:moveTo>
                <a:cubicBezTo>
                  <a:pt x="1083" y="260"/>
                  <a:pt x="906" y="107"/>
                  <a:pt x="752" y="121"/>
                </a:cubicBezTo>
                <a:cubicBezTo>
                  <a:pt x="598" y="135"/>
                  <a:pt x="395" y="204"/>
                  <a:pt x="273" y="335"/>
                </a:cubicBezTo>
                <a:cubicBezTo>
                  <a:pt x="151" y="466"/>
                  <a:pt x="0" y="785"/>
                  <a:pt x="18" y="906"/>
                </a:cubicBezTo>
                <a:cubicBezTo>
                  <a:pt x="36" y="1027"/>
                  <a:pt x="354" y="933"/>
                  <a:pt x="380" y="1059"/>
                </a:cubicBezTo>
                <a:cubicBezTo>
                  <a:pt x="406" y="1185"/>
                  <a:pt x="53" y="1618"/>
                  <a:pt x="176" y="1665"/>
                </a:cubicBezTo>
                <a:cubicBezTo>
                  <a:pt x="299" y="1712"/>
                  <a:pt x="884" y="1398"/>
                  <a:pt x="1119" y="1339"/>
                </a:cubicBezTo>
                <a:cubicBezTo>
                  <a:pt x="1354" y="1280"/>
                  <a:pt x="1527" y="1409"/>
                  <a:pt x="1588" y="1308"/>
                </a:cubicBezTo>
                <a:cubicBezTo>
                  <a:pt x="1649" y="1207"/>
                  <a:pt x="1512" y="937"/>
                  <a:pt x="1486" y="732"/>
                </a:cubicBezTo>
                <a:cubicBezTo>
                  <a:pt x="1460" y="527"/>
                  <a:pt x="1478" y="160"/>
                  <a:pt x="1430" y="80"/>
                </a:cubicBezTo>
                <a:cubicBezTo>
                  <a:pt x="1382" y="0"/>
                  <a:pt x="1285" y="232"/>
                  <a:pt x="1196" y="253"/>
                </a:cubicBezTo>
                <a:close/>
              </a:path>
            </a:pathLst>
          </a:custGeom>
          <a:solidFill>
            <a:schemeClr val="accent1"/>
          </a:solidFill>
          <a:ln w="9525">
            <a:solidFill>
              <a:schemeClr val="tx1"/>
            </a:solidFill>
            <a:round/>
            <a:headEnd/>
            <a:tailEnd/>
          </a:ln>
        </p:spPr>
        <p:txBody>
          <a:bodyPr/>
          <a:lstStyle/>
          <a:p>
            <a:endParaRPr lang="en-US">
              <a:latin typeface="Calibri"/>
              <a:cs typeface="Calibri"/>
            </a:endParaRPr>
          </a:p>
        </p:txBody>
      </p:sp>
      <p:sp>
        <p:nvSpPr>
          <p:cNvPr id="68612" name="Freeform 40"/>
          <p:cNvSpPr>
            <a:spLocks/>
          </p:cNvSpPr>
          <p:nvPr/>
        </p:nvSpPr>
        <p:spPr bwMode="auto">
          <a:xfrm>
            <a:off x="6434138" y="2579688"/>
            <a:ext cx="1820862" cy="1382712"/>
          </a:xfrm>
          <a:custGeom>
            <a:avLst/>
            <a:gdLst>
              <a:gd name="T0" fmla="*/ 2147483647 w 1147"/>
              <a:gd name="T1" fmla="*/ 2147483647 h 871"/>
              <a:gd name="T2" fmla="*/ 2147483647 w 1147"/>
              <a:gd name="T3" fmla="*/ 2147483647 h 871"/>
              <a:gd name="T4" fmla="*/ 2147483647 w 1147"/>
              <a:gd name="T5" fmla="*/ 2147483647 h 871"/>
              <a:gd name="T6" fmla="*/ 2147483647 w 1147"/>
              <a:gd name="T7" fmla="*/ 2147483647 h 871"/>
              <a:gd name="T8" fmla="*/ 2147483647 w 1147"/>
              <a:gd name="T9" fmla="*/ 2147483647 h 871"/>
              <a:gd name="T10" fmla="*/ 2147483647 w 1147"/>
              <a:gd name="T11" fmla="*/ 2147483647 h 871"/>
              <a:gd name="T12" fmla="*/ 2147483647 w 1147"/>
              <a:gd name="T13" fmla="*/ 2147483647 h 871"/>
              <a:gd name="T14" fmla="*/ 2147483647 w 1147"/>
              <a:gd name="T15" fmla="*/ 2147483647 h 871"/>
              <a:gd name="T16" fmla="*/ 2147483647 w 1147"/>
              <a:gd name="T17" fmla="*/ 2147483647 h 8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47"/>
              <a:gd name="T28" fmla="*/ 0 h 871"/>
              <a:gd name="T29" fmla="*/ 1147 w 1147"/>
              <a:gd name="T30" fmla="*/ 871 h 8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47" h="871">
                <a:moveTo>
                  <a:pt x="112" y="511"/>
                </a:moveTo>
                <a:cubicBezTo>
                  <a:pt x="192" y="592"/>
                  <a:pt x="340" y="863"/>
                  <a:pt x="494" y="867"/>
                </a:cubicBezTo>
                <a:cubicBezTo>
                  <a:pt x="648" y="871"/>
                  <a:pt x="933" y="669"/>
                  <a:pt x="1035" y="536"/>
                </a:cubicBezTo>
                <a:cubicBezTo>
                  <a:pt x="1137" y="403"/>
                  <a:pt x="1147" y="144"/>
                  <a:pt x="1106" y="72"/>
                </a:cubicBezTo>
                <a:cubicBezTo>
                  <a:pt x="1065" y="0"/>
                  <a:pt x="890" y="114"/>
                  <a:pt x="790" y="103"/>
                </a:cubicBezTo>
                <a:cubicBezTo>
                  <a:pt x="690" y="92"/>
                  <a:pt x="602" y="3"/>
                  <a:pt x="504" y="6"/>
                </a:cubicBezTo>
                <a:cubicBezTo>
                  <a:pt x="406" y="9"/>
                  <a:pt x="285" y="55"/>
                  <a:pt x="204" y="118"/>
                </a:cubicBezTo>
                <a:cubicBezTo>
                  <a:pt x="123" y="181"/>
                  <a:pt x="30" y="318"/>
                  <a:pt x="15" y="383"/>
                </a:cubicBezTo>
                <a:cubicBezTo>
                  <a:pt x="0" y="448"/>
                  <a:pt x="32" y="430"/>
                  <a:pt x="112" y="511"/>
                </a:cubicBezTo>
                <a:close/>
              </a:path>
            </a:pathLst>
          </a:custGeom>
          <a:solidFill>
            <a:srgbClr val="FF9999"/>
          </a:solidFill>
          <a:ln w="9525">
            <a:solidFill>
              <a:schemeClr val="tx1"/>
            </a:solidFill>
            <a:round/>
            <a:headEnd/>
            <a:tailEnd/>
          </a:ln>
        </p:spPr>
        <p:txBody>
          <a:bodyPr/>
          <a:lstStyle/>
          <a:p>
            <a:endParaRPr lang="en-US">
              <a:latin typeface="Calibri"/>
              <a:cs typeface="Calibri"/>
            </a:endParaRPr>
          </a:p>
        </p:txBody>
      </p:sp>
      <p:sp>
        <p:nvSpPr>
          <p:cNvPr id="68613" name="Freeform 5"/>
          <p:cNvSpPr>
            <a:spLocks/>
          </p:cNvSpPr>
          <p:nvPr/>
        </p:nvSpPr>
        <p:spPr bwMode="auto">
          <a:xfrm>
            <a:off x="6638925" y="2767013"/>
            <a:ext cx="904875" cy="858837"/>
          </a:xfrm>
          <a:custGeom>
            <a:avLst/>
            <a:gdLst>
              <a:gd name="T0" fmla="*/ 2147483647 w 570"/>
              <a:gd name="T1" fmla="*/ 2147483647 h 541"/>
              <a:gd name="T2" fmla="*/ 2147483647 w 570"/>
              <a:gd name="T3" fmla="*/ 2147483647 h 541"/>
              <a:gd name="T4" fmla="*/ 2147483647 w 570"/>
              <a:gd name="T5" fmla="*/ 2147483647 h 541"/>
              <a:gd name="T6" fmla="*/ 2147483647 w 570"/>
              <a:gd name="T7" fmla="*/ 2147483647 h 541"/>
              <a:gd name="T8" fmla="*/ 2147483647 w 570"/>
              <a:gd name="T9" fmla="*/ 2147483647 h 541"/>
              <a:gd name="T10" fmla="*/ 2147483647 w 570"/>
              <a:gd name="T11" fmla="*/ 2147483647 h 541"/>
              <a:gd name="T12" fmla="*/ 0 60000 65536"/>
              <a:gd name="T13" fmla="*/ 0 60000 65536"/>
              <a:gd name="T14" fmla="*/ 0 60000 65536"/>
              <a:gd name="T15" fmla="*/ 0 60000 65536"/>
              <a:gd name="T16" fmla="*/ 0 60000 65536"/>
              <a:gd name="T17" fmla="*/ 0 60000 65536"/>
              <a:gd name="T18" fmla="*/ 0 w 570"/>
              <a:gd name="T19" fmla="*/ 0 h 541"/>
              <a:gd name="T20" fmla="*/ 570 w 570"/>
              <a:gd name="T21" fmla="*/ 541 h 541"/>
            </a:gdLst>
            <a:ahLst/>
            <a:cxnLst>
              <a:cxn ang="T12">
                <a:pos x="T0" y="T1"/>
              </a:cxn>
              <a:cxn ang="T13">
                <a:pos x="T2" y="T3"/>
              </a:cxn>
              <a:cxn ang="T14">
                <a:pos x="T4" y="T5"/>
              </a:cxn>
              <a:cxn ang="T15">
                <a:pos x="T6" y="T7"/>
              </a:cxn>
              <a:cxn ang="T16">
                <a:pos x="T8" y="T9"/>
              </a:cxn>
              <a:cxn ang="T17">
                <a:pos x="T10" y="T11"/>
              </a:cxn>
            </a:cxnLst>
            <a:rect l="T18" t="T19" r="T20" b="T21"/>
            <a:pathLst>
              <a:path w="570" h="541">
                <a:moveTo>
                  <a:pt x="279" y="31"/>
                </a:moveTo>
                <a:cubicBezTo>
                  <a:pt x="193" y="50"/>
                  <a:pt x="38" y="135"/>
                  <a:pt x="19" y="194"/>
                </a:cubicBezTo>
                <a:cubicBezTo>
                  <a:pt x="0" y="253"/>
                  <a:pt x="83" y="334"/>
                  <a:pt x="162" y="383"/>
                </a:cubicBezTo>
                <a:cubicBezTo>
                  <a:pt x="241" y="432"/>
                  <a:pt x="431" y="541"/>
                  <a:pt x="493" y="490"/>
                </a:cubicBezTo>
                <a:cubicBezTo>
                  <a:pt x="555" y="439"/>
                  <a:pt x="570" y="154"/>
                  <a:pt x="534" y="77"/>
                </a:cubicBezTo>
                <a:cubicBezTo>
                  <a:pt x="498" y="0"/>
                  <a:pt x="365" y="12"/>
                  <a:pt x="279" y="31"/>
                </a:cubicBezTo>
                <a:close/>
              </a:path>
            </a:pathLst>
          </a:custGeom>
          <a:solidFill>
            <a:srgbClr val="CCFFCC"/>
          </a:solidFill>
          <a:ln w="9525">
            <a:solidFill>
              <a:schemeClr val="tx1"/>
            </a:solidFill>
            <a:round/>
            <a:headEnd/>
            <a:tailEnd/>
          </a:ln>
        </p:spPr>
        <p:txBody>
          <a:bodyPr/>
          <a:lstStyle/>
          <a:p>
            <a:endParaRPr lang="en-US">
              <a:latin typeface="Calibri"/>
              <a:cs typeface="Calibri"/>
            </a:endParaRPr>
          </a:p>
        </p:txBody>
      </p:sp>
      <p:sp>
        <p:nvSpPr>
          <p:cNvPr id="68614" name="Line 6"/>
          <p:cNvSpPr>
            <a:spLocks noChangeShapeType="1"/>
          </p:cNvSpPr>
          <p:nvPr/>
        </p:nvSpPr>
        <p:spPr bwMode="auto">
          <a:xfrm>
            <a:off x="6233320" y="2678113"/>
            <a:ext cx="704056" cy="34169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5" name="Line 9"/>
          <p:cNvSpPr>
            <a:spLocks noChangeShapeType="1"/>
          </p:cNvSpPr>
          <p:nvPr/>
        </p:nvSpPr>
        <p:spPr bwMode="auto">
          <a:xfrm flipH="1" flipV="1">
            <a:off x="7653539" y="4165515"/>
            <a:ext cx="869419" cy="756488"/>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sp>
        <p:nvSpPr>
          <p:cNvPr id="68619" name="Line 41"/>
          <p:cNvSpPr>
            <a:spLocks noChangeShapeType="1"/>
          </p:cNvSpPr>
          <p:nvPr/>
        </p:nvSpPr>
        <p:spPr bwMode="auto">
          <a:xfrm flipH="1">
            <a:off x="8056562" y="2678113"/>
            <a:ext cx="1468437" cy="404812"/>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Calibri"/>
              <a:cs typeface="Calibri"/>
            </a:endParaRPr>
          </a:p>
        </p:txBody>
      </p:sp>
      <p:grpSp>
        <p:nvGrpSpPr>
          <p:cNvPr id="81" name="Group 79"/>
          <p:cNvGrpSpPr>
            <a:grpSpLocks/>
          </p:cNvGrpSpPr>
          <p:nvPr/>
        </p:nvGrpSpPr>
        <p:grpSpPr bwMode="auto">
          <a:xfrm>
            <a:off x="9601200" y="1398959"/>
            <a:ext cx="1425575" cy="3124200"/>
            <a:chOff x="7315200" y="1371600"/>
            <a:chExt cx="1600200" cy="3505200"/>
          </a:xfrm>
        </p:grpSpPr>
        <p:sp>
          <p:nvSpPr>
            <p:cNvPr id="82" name="Rounded Rectangle 81"/>
            <p:cNvSpPr/>
            <p:nvPr/>
          </p:nvSpPr>
          <p:spPr>
            <a:xfrm>
              <a:off x="7315200" y="1371600"/>
              <a:ext cx="1600200" cy="3505200"/>
            </a:xfrm>
            <a:prstGeom prst="roundRect">
              <a:avLst/>
            </a:prstGeom>
            <a:solidFill>
              <a:srgbClr val="FF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Calibri"/>
                <a:cs typeface="Calibri"/>
              </a:endParaRPr>
            </a:p>
          </p:txBody>
        </p:sp>
        <p:grpSp>
          <p:nvGrpSpPr>
            <p:cNvPr id="83" name="Group 17"/>
            <p:cNvGrpSpPr>
              <a:grpSpLocks/>
            </p:cNvGrpSpPr>
            <p:nvPr/>
          </p:nvGrpSpPr>
          <p:grpSpPr bwMode="auto">
            <a:xfrm>
              <a:off x="7632700" y="1828800"/>
              <a:ext cx="1079500" cy="906463"/>
              <a:chOff x="4272" y="1152"/>
              <a:chExt cx="1200" cy="1008"/>
            </a:xfrm>
          </p:grpSpPr>
          <p:sp>
            <p:nvSpPr>
              <p:cNvPr id="9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100" name="AutoShape 15"/>
              <p:cNvCxnSpPr>
                <a:cxnSpLocks noChangeShapeType="1"/>
                <a:stCxn id="98" idx="3"/>
                <a:endCxn id="9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01" name="AutoShape 16"/>
              <p:cNvCxnSpPr>
                <a:cxnSpLocks noChangeShapeType="1"/>
                <a:stCxn id="98" idx="5"/>
                <a:endCxn id="99"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4" name="Group 17"/>
            <p:cNvGrpSpPr>
              <a:grpSpLocks/>
            </p:cNvGrpSpPr>
            <p:nvPr/>
          </p:nvGrpSpPr>
          <p:grpSpPr bwMode="auto">
            <a:xfrm>
              <a:off x="7632700" y="2743200"/>
              <a:ext cx="1079500" cy="906463"/>
              <a:chOff x="4272" y="1152"/>
              <a:chExt cx="1200" cy="1008"/>
            </a:xfrm>
          </p:grpSpPr>
          <p:sp>
            <p:nvSpPr>
              <p:cNvPr id="92"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93"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94"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5" name="AutoShape 15"/>
              <p:cNvCxnSpPr>
                <a:cxnSpLocks noChangeShapeType="1"/>
                <a:stCxn id="93" idx="3"/>
                <a:endCxn id="92" idx="0"/>
              </p:cNvCxnSpPr>
              <p:nvPr/>
            </p:nvCxnSpPr>
            <p:spPr bwMode="auto">
              <a:xfrm flipH="1">
                <a:off x="4464" y="1489"/>
                <a:ext cx="248"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96" name="AutoShape 16"/>
              <p:cNvCxnSpPr>
                <a:cxnSpLocks noChangeShapeType="1"/>
                <a:stCxn id="93" idx="5"/>
                <a:endCxn id="94" idx="0"/>
              </p:cNvCxnSpPr>
              <p:nvPr/>
            </p:nvCxnSpPr>
            <p:spPr bwMode="auto">
              <a:xfrm>
                <a:off x="4984" y="1489"/>
                <a:ext cx="296"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85" name="Group 17"/>
            <p:cNvGrpSpPr>
              <a:grpSpLocks/>
            </p:cNvGrpSpPr>
            <p:nvPr/>
          </p:nvGrpSpPr>
          <p:grpSpPr bwMode="auto">
            <a:xfrm>
              <a:off x="7620000" y="3741738"/>
              <a:ext cx="1079500" cy="906462"/>
              <a:chOff x="4272" y="1152"/>
              <a:chExt cx="1200" cy="1008"/>
            </a:xfrm>
          </p:grpSpPr>
          <p:sp>
            <p:nvSpPr>
              <p:cNvPr id="87" name="Oval 12"/>
              <p:cNvSpPr>
                <a:spLocks noChangeArrowheads="1"/>
              </p:cNvSpPr>
              <p:nvPr/>
            </p:nvSpPr>
            <p:spPr bwMode="auto">
              <a:xfrm>
                <a:off x="4272"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X</a:t>
                </a:r>
              </a:p>
            </p:txBody>
          </p:sp>
          <p:sp>
            <p:nvSpPr>
              <p:cNvPr id="88" name="Oval 13"/>
              <p:cNvSpPr>
                <a:spLocks noChangeArrowheads="1"/>
              </p:cNvSpPr>
              <p:nvPr/>
            </p:nvSpPr>
            <p:spPr bwMode="auto">
              <a:xfrm>
                <a:off x="4656" y="1152"/>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Y</a:t>
                </a:r>
              </a:p>
            </p:txBody>
          </p:sp>
          <p:sp>
            <p:nvSpPr>
              <p:cNvPr id="89" name="Oval 14"/>
              <p:cNvSpPr>
                <a:spLocks noChangeArrowheads="1"/>
              </p:cNvSpPr>
              <p:nvPr/>
            </p:nvSpPr>
            <p:spPr bwMode="auto">
              <a:xfrm>
                <a:off x="5088" y="1776"/>
                <a:ext cx="384" cy="384"/>
              </a:xfrm>
              <a:prstGeom prst="ellipse">
                <a:avLst/>
              </a:prstGeom>
              <a:solidFill>
                <a:schemeClr val="bg1"/>
              </a:solidFill>
              <a:ln w="28575">
                <a:solidFill>
                  <a:schemeClr val="tx1"/>
                </a:solidFill>
                <a:round/>
                <a:headEnd/>
                <a:tailEnd/>
              </a:ln>
            </p:spPr>
            <p:txBody>
              <a:bodyPr wrap="none" anchor="ctr"/>
              <a:lstStyle/>
              <a:p>
                <a:pPr algn="ctr" rtl="1"/>
                <a:r>
                  <a:rPr lang="en-US" sz="2000">
                    <a:latin typeface="Calibri"/>
                    <a:cs typeface="Calibri"/>
                  </a:rPr>
                  <a:t>Z</a:t>
                </a:r>
              </a:p>
            </p:txBody>
          </p:sp>
          <p:cxnSp>
            <p:nvCxnSpPr>
              <p:cNvPr id="90" name="AutoShape 15"/>
              <p:cNvCxnSpPr>
                <a:cxnSpLocks noChangeShapeType="1"/>
                <a:stCxn id="88" idx="3"/>
                <a:endCxn id="87" idx="0"/>
              </p:cNvCxnSpPr>
              <p:nvPr/>
            </p:nvCxnSpPr>
            <p:spPr bwMode="auto">
              <a:xfrm flipH="1">
                <a:off x="4464" y="1489"/>
                <a:ext cx="248" cy="278"/>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91" name="AutoShape 16"/>
              <p:cNvCxnSpPr>
                <a:cxnSpLocks noChangeShapeType="1"/>
                <a:stCxn id="88" idx="5"/>
                <a:endCxn id="89" idx="0"/>
              </p:cNvCxnSpPr>
              <p:nvPr/>
            </p:nvCxnSpPr>
            <p:spPr bwMode="auto">
              <a:xfrm>
                <a:off x="4984" y="1489"/>
                <a:ext cx="296" cy="278"/>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8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600" y="1447800"/>
              <a:ext cx="13033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02" name="Group 80"/>
          <p:cNvGrpSpPr>
            <a:grpSpLocks/>
          </p:cNvGrpSpPr>
          <p:nvPr/>
        </p:nvGrpSpPr>
        <p:grpSpPr bwMode="auto">
          <a:xfrm>
            <a:off x="7543800" y="4648200"/>
            <a:ext cx="3418332" cy="2065337"/>
            <a:chOff x="5029200" y="4648200"/>
            <a:chExt cx="3810000" cy="2209800"/>
          </a:xfrm>
        </p:grpSpPr>
        <p:sp>
          <p:nvSpPr>
            <p:cNvPr id="103" name="Rounded Rectangle 102"/>
            <p:cNvSpPr/>
            <p:nvPr/>
          </p:nvSpPr>
          <p:spPr>
            <a:xfrm>
              <a:off x="5029200" y="4648200"/>
              <a:ext cx="3810000" cy="220980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latin typeface="Calibri"/>
                <a:cs typeface="Calibri"/>
              </a:endParaRPr>
            </a:p>
          </p:txBody>
        </p:sp>
        <p:grpSp>
          <p:nvGrpSpPr>
            <p:cNvPr id="104" name="Group 31"/>
            <p:cNvGrpSpPr>
              <a:grpSpLocks/>
            </p:cNvGrpSpPr>
            <p:nvPr/>
          </p:nvGrpSpPr>
          <p:grpSpPr bwMode="auto">
            <a:xfrm>
              <a:off x="5181600" y="5265737"/>
              <a:ext cx="930275" cy="677863"/>
              <a:chOff x="3089" y="3475"/>
              <a:chExt cx="665" cy="571"/>
            </a:xfrm>
          </p:grpSpPr>
          <p:sp>
            <p:nvSpPr>
              <p:cNvPr id="14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4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4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44" name="AutoShape 28"/>
              <p:cNvCxnSpPr>
                <a:cxnSpLocks noChangeShapeType="1"/>
                <a:stCxn id="142" idx="3"/>
                <a:endCxn id="141"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5" name="AutoShape 29"/>
              <p:cNvCxnSpPr>
                <a:cxnSpLocks noChangeShapeType="1"/>
                <a:stCxn id="142" idx="5"/>
                <a:endCxn id="143"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6" name="AutoShape 30"/>
              <p:cNvCxnSpPr>
                <a:cxnSpLocks noChangeShapeType="1"/>
                <a:stCxn id="141" idx="6"/>
                <a:endCxn id="143"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5" name="Group 31"/>
            <p:cNvGrpSpPr>
              <a:grpSpLocks/>
            </p:cNvGrpSpPr>
            <p:nvPr/>
          </p:nvGrpSpPr>
          <p:grpSpPr bwMode="auto">
            <a:xfrm>
              <a:off x="6461125" y="5243512"/>
              <a:ext cx="930275" cy="677863"/>
              <a:chOff x="3089" y="3475"/>
              <a:chExt cx="665" cy="571"/>
            </a:xfrm>
          </p:grpSpPr>
          <p:sp>
            <p:nvSpPr>
              <p:cNvPr id="135"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6"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7"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8" name="AutoShape 28"/>
              <p:cNvCxnSpPr>
                <a:cxnSpLocks noChangeShapeType="1"/>
                <a:stCxn id="136" idx="3"/>
                <a:endCxn id="135"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9" name="AutoShape 29"/>
              <p:cNvCxnSpPr>
                <a:cxnSpLocks noChangeShapeType="1"/>
                <a:stCxn id="136" idx="5"/>
                <a:endCxn id="137"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40" name="AutoShape 30"/>
              <p:cNvCxnSpPr>
                <a:cxnSpLocks noChangeShapeType="1"/>
                <a:stCxn id="135" idx="6"/>
                <a:endCxn id="137"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6" name="Group 31"/>
            <p:cNvGrpSpPr>
              <a:grpSpLocks/>
            </p:cNvGrpSpPr>
            <p:nvPr/>
          </p:nvGrpSpPr>
          <p:grpSpPr bwMode="auto">
            <a:xfrm>
              <a:off x="7680325" y="5243512"/>
              <a:ext cx="930275" cy="677863"/>
              <a:chOff x="3089" y="3475"/>
              <a:chExt cx="665" cy="571"/>
            </a:xfrm>
          </p:grpSpPr>
          <p:sp>
            <p:nvSpPr>
              <p:cNvPr id="129"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30"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31"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32" name="AutoShape 28"/>
              <p:cNvCxnSpPr>
                <a:cxnSpLocks noChangeShapeType="1"/>
                <a:stCxn id="130" idx="3"/>
                <a:endCxn id="129"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33" name="AutoShape 29"/>
              <p:cNvCxnSpPr>
                <a:cxnSpLocks noChangeShapeType="1"/>
                <a:stCxn id="130" idx="5"/>
                <a:endCxn id="131"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34" name="AutoShape 30"/>
              <p:cNvCxnSpPr>
                <a:cxnSpLocks noChangeShapeType="1"/>
                <a:stCxn id="129" idx="6"/>
                <a:endCxn id="131"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7" name="Group 31"/>
            <p:cNvGrpSpPr>
              <a:grpSpLocks/>
            </p:cNvGrpSpPr>
            <p:nvPr/>
          </p:nvGrpSpPr>
          <p:grpSpPr bwMode="auto">
            <a:xfrm>
              <a:off x="5181600" y="6118225"/>
              <a:ext cx="930275" cy="677863"/>
              <a:chOff x="3089" y="3475"/>
              <a:chExt cx="665" cy="571"/>
            </a:xfrm>
          </p:grpSpPr>
          <p:sp>
            <p:nvSpPr>
              <p:cNvPr id="123"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24"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25"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6" name="AutoShape 28"/>
              <p:cNvCxnSpPr>
                <a:cxnSpLocks noChangeShapeType="1"/>
                <a:stCxn id="124" idx="3"/>
                <a:endCxn id="123" idx="0"/>
              </p:cNvCxnSpPr>
              <p:nvPr/>
            </p:nvCxnSpPr>
            <p:spPr bwMode="auto">
              <a:xfrm flipH="1">
                <a:off x="3198" y="3666"/>
                <a:ext cx="140" cy="157"/>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7" name="AutoShape 29"/>
              <p:cNvCxnSpPr>
                <a:cxnSpLocks noChangeShapeType="1"/>
                <a:stCxn id="124" idx="5"/>
                <a:endCxn id="125" idx="0"/>
              </p:cNvCxnSpPr>
              <p:nvPr/>
            </p:nvCxnSpPr>
            <p:spPr bwMode="auto">
              <a:xfrm>
                <a:off x="3492" y="3670"/>
                <a:ext cx="153" cy="149"/>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cxnSp>
            <p:nvCxnSpPr>
              <p:cNvPr id="128" name="AutoShape 30"/>
              <p:cNvCxnSpPr>
                <a:cxnSpLocks noChangeShapeType="1"/>
                <a:stCxn id="123" idx="6"/>
                <a:endCxn id="125"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grpSp>
          <p:nvGrpSpPr>
            <p:cNvPr id="108" name="Group 31"/>
            <p:cNvGrpSpPr>
              <a:grpSpLocks/>
            </p:cNvGrpSpPr>
            <p:nvPr/>
          </p:nvGrpSpPr>
          <p:grpSpPr bwMode="auto">
            <a:xfrm>
              <a:off x="6461125" y="6096000"/>
              <a:ext cx="930275" cy="677863"/>
              <a:chOff x="3089" y="3475"/>
              <a:chExt cx="665" cy="571"/>
            </a:xfrm>
          </p:grpSpPr>
          <p:sp>
            <p:nvSpPr>
              <p:cNvPr id="117"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8"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9"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20" name="AutoShape 28"/>
              <p:cNvCxnSpPr>
                <a:cxnSpLocks noChangeShapeType="1"/>
                <a:stCxn id="118" idx="3"/>
                <a:endCxn id="117"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1" name="AutoShape 29"/>
              <p:cNvCxnSpPr>
                <a:cxnSpLocks noChangeShapeType="1"/>
                <a:stCxn id="118" idx="5"/>
                <a:endCxn id="119"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22" name="AutoShape 30"/>
              <p:cNvCxnSpPr>
                <a:cxnSpLocks noChangeShapeType="1"/>
                <a:stCxn id="117" idx="6"/>
                <a:endCxn id="119" idx="2"/>
              </p:cNvCxnSpPr>
              <p:nvPr/>
            </p:nvCxnSpPr>
            <p:spPr bwMode="auto">
              <a:xfrm>
                <a:off x="3316" y="3937"/>
                <a:ext cx="211" cy="0"/>
              </a:xfrm>
              <a:prstGeom prst="straightConnector1">
                <a:avLst/>
              </a:prstGeom>
              <a:noFill/>
              <a:ln w="28575">
                <a:solidFill>
                  <a:schemeClr val="tx1"/>
                </a:solidFill>
                <a:round/>
                <a:headEnd/>
                <a:tailEnd type="triangle" w="lg" len="med"/>
              </a:ln>
              <a:extLst>
                <a:ext uri="{909E8E84-426E-40dd-AFC4-6F175D3DCCD1}">
                  <a14:hiddenFill xmlns="" xmlns:a14="http://schemas.microsoft.com/office/drawing/2010/main">
                    <a:noFill/>
                  </a14:hiddenFill>
                </a:ext>
              </a:extLst>
            </p:spPr>
          </p:cxnSp>
        </p:grpSp>
        <p:grpSp>
          <p:nvGrpSpPr>
            <p:cNvPr id="109" name="Group 31"/>
            <p:cNvGrpSpPr>
              <a:grpSpLocks/>
            </p:cNvGrpSpPr>
            <p:nvPr/>
          </p:nvGrpSpPr>
          <p:grpSpPr bwMode="auto">
            <a:xfrm>
              <a:off x="7680325" y="6096000"/>
              <a:ext cx="930275" cy="677863"/>
              <a:chOff x="3089" y="3475"/>
              <a:chExt cx="665" cy="571"/>
            </a:xfrm>
          </p:grpSpPr>
          <p:sp>
            <p:nvSpPr>
              <p:cNvPr id="111" name="Oval 25"/>
              <p:cNvSpPr>
                <a:spLocks noChangeArrowheads="1"/>
              </p:cNvSpPr>
              <p:nvPr/>
            </p:nvSpPr>
            <p:spPr bwMode="auto">
              <a:xfrm>
                <a:off x="3089"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X</a:t>
                </a:r>
              </a:p>
            </p:txBody>
          </p:sp>
          <p:sp>
            <p:nvSpPr>
              <p:cNvPr id="112" name="Oval 26"/>
              <p:cNvSpPr>
                <a:spLocks noChangeArrowheads="1"/>
              </p:cNvSpPr>
              <p:nvPr/>
            </p:nvSpPr>
            <p:spPr bwMode="auto">
              <a:xfrm>
                <a:off x="3307" y="3475"/>
                <a:ext cx="217"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Y</a:t>
                </a:r>
              </a:p>
            </p:txBody>
          </p:sp>
          <p:sp>
            <p:nvSpPr>
              <p:cNvPr id="113" name="Oval 27"/>
              <p:cNvSpPr>
                <a:spLocks noChangeArrowheads="1"/>
              </p:cNvSpPr>
              <p:nvPr/>
            </p:nvSpPr>
            <p:spPr bwMode="auto">
              <a:xfrm>
                <a:off x="3536" y="3828"/>
                <a:ext cx="218" cy="218"/>
              </a:xfrm>
              <a:prstGeom prst="ellipse">
                <a:avLst/>
              </a:prstGeom>
              <a:solidFill>
                <a:schemeClr val="bg1"/>
              </a:solidFill>
              <a:ln w="28575">
                <a:solidFill>
                  <a:schemeClr val="tx1"/>
                </a:solidFill>
                <a:round/>
                <a:headEnd/>
                <a:tailEnd/>
              </a:ln>
            </p:spPr>
            <p:txBody>
              <a:bodyPr wrap="none" anchor="ctr"/>
              <a:lstStyle/>
              <a:p>
                <a:pPr algn="ctr" rtl="1"/>
                <a:r>
                  <a:rPr lang="en-US" sz="1600">
                    <a:latin typeface="Calibri"/>
                    <a:cs typeface="Calibri"/>
                  </a:rPr>
                  <a:t>Z</a:t>
                </a:r>
              </a:p>
            </p:txBody>
          </p:sp>
          <p:cxnSp>
            <p:nvCxnSpPr>
              <p:cNvPr id="114" name="AutoShape 28"/>
              <p:cNvCxnSpPr>
                <a:cxnSpLocks noChangeShapeType="1"/>
                <a:stCxn id="112" idx="3"/>
                <a:endCxn id="111" idx="0"/>
              </p:cNvCxnSpPr>
              <p:nvPr/>
            </p:nvCxnSpPr>
            <p:spPr bwMode="auto">
              <a:xfrm flipH="1">
                <a:off x="3198" y="3666"/>
                <a:ext cx="140" cy="157"/>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5" name="AutoShape 29"/>
              <p:cNvCxnSpPr>
                <a:cxnSpLocks noChangeShapeType="1"/>
                <a:stCxn id="112" idx="5"/>
                <a:endCxn id="113" idx="0"/>
              </p:cNvCxnSpPr>
              <p:nvPr/>
            </p:nvCxnSpPr>
            <p:spPr bwMode="auto">
              <a:xfrm>
                <a:off x="3492" y="3670"/>
                <a:ext cx="153" cy="149"/>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cxnSp>
            <p:nvCxnSpPr>
              <p:cNvPr id="116" name="AutoShape 30"/>
              <p:cNvCxnSpPr>
                <a:cxnSpLocks noChangeShapeType="1"/>
                <a:stCxn id="111" idx="6"/>
                <a:endCxn id="113" idx="2"/>
              </p:cNvCxnSpPr>
              <p:nvPr/>
            </p:nvCxnSpPr>
            <p:spPr bwMode="auto">
              <a:xfrm>
                <a:off x="3316" y="3937"/>
                <a:ext cx="211" cy="0"/>
              </a:xfrm>
              <a:prstGeom prst="straightConnector1">
                <a:avLst/>
              </a:prstGeom>
              <a:noFill/>
              <a:ln w="28575">
                <a:solidFill>
                  <a:schemeClr val="tx1"/>
                </a:solidFill>
                <a:round/>
                <a:headEnd type="triangle" w="med" len="med"/>
                <a:tailEnd type="none" w="lg" len="med"/>
              </a:ln>
              <a:extLst>
                <a:ext uri="{909E8E84-426E-40dd-AFC4-6F175D3DCCD1}">
                  <a14:hiddenFill xmlns="" xmlns:a14="http://schemas.microsoft.com/office/drawing/2010/main">
                    <a:noFill/>
                  </a14:hiddenFill>
                </a:ext>
              </a:extLst>
            </p:spPr>
          </p:cxnSp>
        </p:grpSp>
        <p:pic>
          <p:nvPicPr>
            <p:cNvPr id="11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4400"/>
              <a:ext cx="2555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61278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z="3600" dirty="0">
                <a:latin typeface="Calibri"/>
                <a:ea typeface="ＭＳ Ｐゴシック" pitchFamily="34" charset="-128"/>
                <a:cs typeface="Calibri"/>
              </a:rPr>
              <a:t>Bayes Nets Representation Summary</a:t>
            </a:r>
          </a:p>
        </p:txBody>
      </p:sp>
      <p:sp>
        <p:nvSpPr>
          <p:cNvPr id="69634" name="Rectangle 3"/>
          <p:cNvSpPr>
            <a:spLocks noGrp="1" noChangeArrowheads="1"/>
          </p:cNvSpPr>
          <p:nvPr>
            <p:ph idx="1"/>
          </p:nvPr>
        </p:nvSpPr>
        <p:spPr>
          <a:xfrm>
            <a:off x="1828800" y="1397001"/>
            <a:ext cx="8686800" cy="4729164"/>
          </a:xfrm>
        </p:spPr>
        <p:txBody>
          <a:bodyPr/>
          <a:lstStyle/>
          <a:p>
            <a:pPr eaLnBrk="1" hangingPunct="1">
              <a:lnSpc>
                <a:spcPct val="90000"/>
              </a:lnSpc>
            </a:pPr>
            <a:r>
              <a:rPr lang="en-US" sz="2800" dirty="0">
                <a:latin typeface="Calibri"/>
                <a:ea typeface="ＭＳ Ｐゴシック" pitchFamily="34" charset="-128"/>
                <a:cs typeface="Calibri"/>
              </a:rPr>
              <a:t>Bayes nets compactly encode joint distributions</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Guaranteed independencies of distributions can be deduced from BN graph structure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D-separation gives precise conditional independence guarantees from graph alone</a:t>
            </a:r>
          </a:p>
          <a:p>
            <a:pPr eaLnBrk="1" hangingPunct="1">
              <a:lnSpc>
                <a:spcPct val="90000"/>
              </a:lnSpc>
            </a:pPr>
            <a:endParaRPr lang="en-US" sz="2800" dirty="0">
              <a:latin typeface="Calibri"/>
              <a:ea typeface="ＭＳ Ｐゴシック" pitchFamily="34" charset="-128"/>
              <a:cs typeface="Calibri"/>
            </a:endParaRPr>
          </a:p>
          <a:p>
            <a:pPr eaLnBrk="1" hangingPunct="1">
              <a:lnSpc>
                <a:spcPct val="90000"/>
              </a:lnSpc>
            </a:pPr>
            <a:r>
              <a:rPr lang="en-US" sz="2800" dirty="0">
                <a:latin typeface="Calibri"/>
                <a:ea typeface="ＭＳ Ｐゴシック" pitchFamily="34" charset="-128"/>
                <a:cs typeface="Calibri"/>
              </a:rPr>
              <a:t>A Bayes</a:t>
            </a:r>
            <a:r>
              <a:rPr lang="en-US" altLang="ja-JP" sz="2800" dirty="0">
                <a:latin typeface="Calibri"/>
                <a:ea typeface="ＭＳ Ｐゴシック" pitchFamily="34" charset="-128"/>
                <a:cs typeface="Calibri"/>
              </a:rPr>
              <a:t>’ Net’s joint distribution may have further (conditional) independence that is not detectable until you inspect its specific distribution</a:t>
            </a:r>
          </a:p>
          <a:p>
            <a:pPr eaLnBrk="1" hangingPunct="1">
              <a:lnSpc>
                <a:spcPct val="90000"/>
              </a:lnSpc>
            </a:pPr>
            <a:endParaRPr lang="en-US" sz="2800" dirty="0">
              <a:latin typeface="Calibri"/>
              <a:ea typeface="ＭＳ Ｐゴシック" pitchFamily="34" charset="-128"/>
              <a:cs typeface="Calibri"/>
            </a:endParaRPr>
          </a:p>
        </p:txBody>
      </p:sp>
    </p:spTree>
    <p:extLst>
      <p:ext uri="{BB962C8B-B14F-4D97-AF65-F5344CB8AC3E}">
        <p14:creationId xmlns:p14="http://schemas.microsoft.com/office/powerpoint/2010/main" val="24994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txBox="1">
            <a:spLocks noChangeArrowheads="1"/>
          </p:cNvSpPr>
          <p:nvPr/>
        </p:nvSpPr>
        <p:spPr bwMode="auto">
          <a:xfrm>
            <a:off x="6400800" y="1447800"/>
            <a:ext cx="5410200" cy="452596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90000"/>
              </a:lnSpc>
            </a:pPr>
            <a:r>
              <a:rPr lang="en-US" sz="2800" dirty="0">
                <a:latin typeface="Calibri"/>
                <a:ea typeface="ＭＳ Ｐゴシック" pitchFamily="34" charset="-128"/>
                <a:cs typeface="Calibri"/>
              </a:rPr>
              <a:t>Examples:</a:t>
            </a:r>
          </a:p>
          <a:p>
            <a:pPr lvl="8">
              <a:lnSpc>
                <a:spcPct val="90000"/>
              </a:lnSpc>
            </a:pPr>
            <a:endParaRPr lang="en-US" sz="1000" dirty="0">
              <a:latin typeface="Calibri"/>
              <a:cs typeface="Calibri"/>
            </a:endParaRPr>
          </a:p>
          <a:p>
            <a:pPr lvl="1">
              <a:lnSpc>
                <a:spcPct val="90000"/>
              </a:lnSpc>
            </a:pPr>
            <a:r>
              <a:rPr lang="en-US" sz="2400" dirty="0">
                <a:latin typeface="Calibri"/>
                <a:cs typeface="Calibri"/>
              </a:rPr>
              <a:t>Posterior probability</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r>
              <a:rPr lang="en-US" sz="2400" dirty="0">
                <a:latin typeface="Calibri"/>
                <a:cs typeface="Calibri"/>
              </a:rPr>
              <a:t>Most likely explanation:</a:t>
            </a: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a:p>
            <a:pPr lvl="1">
              <a:lnSpc>
                <a:spcPct val="90000"/>
              </a:lnSpc>
            </a:pPr>
            <a:endParaRPr lang="en-US" sz="2400" dirty="0">
              <a:latin typeface="Calibri"/>
              <a:cs typeface="Calibri"/>
            </a:endParaRPr>
          </a:p>
        </p:txBody>
      </p:sp>
      <p:sp>
        <p:nvSpPr>
          <p:cNvPr id="19457" name="Rectangle 2"/>
          <p:cNvSpPr>
            <a:spLocks noGrp="1" noChangeArrowheads="1"/>
          </p:cNvSpPr>
          <p:nvPr>
            <p:ph type="title"/>
          </p:nvPr>
        </p:nvSpPr>
        <p:spPr/>
        <p:txBody>
          <a:bodyPr/>
          <a:lstStyle/>
          <a:p>
            <a:r>
              <a:rPr lang="en-US">
                <a:latin typeface="Calibri"/>
                <a:ea typeface="ＭＳ Ｐゴシック" pitchFamily="34" charset="-128"/>
                <a:cs typeface="Calibri"/>
              </a:rPr>
              <a:t>Inference</a:t>
            </a:r>
          </a:p>
        </p:txBody>
      </p:sp>
      <p:sp>
        <p:nvSpPr>
          <p:cNvPr id="19458" name="Rectangle 3"/>
          <p:cNvSpPr>
            <a:spLocks noGrp="1" noChangeArrowheads="1"/>
          </p:cNvSpPr>
          <p:nvPr>
            <p:ph idx="1"/>
          </p:nvPr>
        </p:nvSpPr>
        <p:spPr>
          <a:xfrm>
            <a:off x="457200" y="1447800"/>
            <a:ext cx="5410200" cy="4525963"/>
          </a:xfrm>
        </p:spPr>
        <p:txBody>
          <a:bodyPr/>
          <a:lstStyle/>
          <a:p>
            <a:pPr>
              <a:lnSpc>
                <a:spcPct val="90000"/>
              </a:lnSpc>
            </a:pPr>
            <a:r>
              <a:rPr lang="en-US" sz="2800" dirty="0">
                <a:latin typeface="Calibri"/>
                <a:ea typeface="ＭＳ Ｐゴシック" pitchFamily="34" charset="-128"/>
                <a:cs typeface="Calibri"/>
              </a:rPr>
              <a:t>Inference: calculating some useful quantity from a joint probability distribution</a:t>
            </a:r>
          </a:p>
          <a:p>
            <a:pPr lvl="8">
              <a:lnSpc>
                <a:spcPct val="90000"/>
              </a:lnSpc>
            </a:pPr>
            <a:endParaRPr lang="en-US" sz="16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a:p>
            <a:pPr lvl="1">
              <a:lnSpc>
                <a:spcPct val="90000"/>
              </a:lnSpc>
            </a:pPr>
            <a:endParaRPr lang="en-US" sz="2400" dirty="0">
              <a:latin typeface="Calibri"/>
              <a:ea typeface="ＭＳ Ｐゴシック" pitchFamily="34" charset="-128"/>
              <a:cs typeface="Calibri"/>
            </a:endParaRPr>
          </a:p>
        </p:txBody>
      </p:sp>
      <p:pic>
        <p:nvPicPr>
          <p:cNvPr id="19459" name="Picture 15" descr="txp_fig"/>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7239000" y="2667000"/>
            <a:ext cx="3733800" cy="333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0" name="Picture 16" descr="txp_fig"/>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886200"/>
            <a:ext cx="4413250" cy="3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4367513"/>
            <a:ext cx="10285809" cy="2477165"/>
          </a:xfrm>
          <a:prstGeom prst="rect">
            <a:avLst/>
          </a:prstGeom>
        </p:spPr>
      </p:pic>
    </p:spTree>
    <p:extLst>
      <p:ext uri="{BB962C8B-B14F-4D97-AF65-F5344CB8AC3E}">
        <p14:creationId xmlns:p14="http://schemas.microsoft.com/office/powerpoint/2010/main" val="109758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25400"/>
            <a:ext cx="12192000" cy="1143000"/>
          </a:xfrm>
        </p:spPr>
        <p:txBody>
          <a:bodyPr/>
          <a:lstStyle/>
          <a:p>
            <a:pPr eaLnBrk="1" hangingPunct="1"/>
            <a:r>
              <a:rPr lang="en-US">
                <a:latin typeface="Calibri"/>
                <a:cs typeface="Calibri"/>
              </a:rPr>
              <a:t>Inference by Enumeration</a:t>
            </a:r>
          </a:p>
        </p:txBody>
      </p:sp>
      <p:sp>
        <p:nvSpPr>
          <p:cNvPr id="1044483" name="Rectangle 3"/>
          <p:cNvSpPr>
            <a:spLocks noGrp="1" noChangeArrowheads="1"/>
          </p:cNvSpPr>
          <p:nvPr>
            <p:ph idx="1"/>
          </p:nvPr>
        </p:nvSpPr>
        <p:spPr>
          <a:xfrm>
            <a:off x="199221" y="1295813"/>
            <a:ext cx="8229600" cy="1327533"/>
          </a:xfrm>
        </p:spPr>
        <p:txBody>
          <a:bodyPr/>
          <a:lstStyle/>
          <a:p>
            <a:pPr eaLnBrk="1" hangingPunct="1">
              <a:lnSpc>
                <a:spcPct val="80000"/>
              </a:lnSpc>
            </a:pPr>
            <a:r>
              <a:rPr lang="en-US" sz="2000" dirty="0">
                <a:latin typeface="Calibri"/>
                <a:cs typeface="Calibri"/>
              </a:rPr>
              <a:t>General case:</a:t>
            </a:r>
          </a:p>
          <a:p>
            <a:pPr lvl="1" eaLnBrk="1" hangingPunct="1">
              <a:lnSpc>
                <a:spcPct val="80000"/>
              </a:lnSpc>
            </a:pPr>
            <a:r>
              <a:rPr lang="en-US" sz="1800" dirty="0">
                <a:latin typeface="Calibri"/>
                <a:cs typeface="Calibri"/>
              </a:rPr>
              <a:t>Evidence variables: </a:t>
            </a:r>
          </a:p>
          <a:p>
            <a:pPr lvl="1" eaLnBrk="1" hangingPunct="1">
              <a:lnSpc>
                <a:spcPct val="80000"/>
              </a:lnSpc>
            </a:pPr>
            <a:r>
              <a:rPr lang="en-US" sz="1800" dirty="0">
                <a:latin typeface="Calibri"/>
                <a:cs typeface="Calibri"/>
              </a:rPr>
              <a:t>Query* variable:</a:t>
            </a:r>
          </a:p>
          <a:p>
            <a:pPr lvl="1" eaLnBrk="1" hangingPunct="1">
              <a:lnSpc>
                <a:spcPct val="80000"/>
              </a:lnSpc>
            </a:pPr>
            <a:r>
              <a:rPr lang="en-US" sz="1800" dirty="0">
                <a:latin typeface="Calibri"/>
                <a:cs typeface="Calibri"/>
              </a:rPr>
              <a:t>Hidden variables:</a:t>
            </a:r>
          </a:p>
          <a:p>
            <a:pPr lvl="1" eaLnBrk="1" hangingPunct="1">
              <a:lnSpc>
                <a:spcPct val="80000"/>
              </a:lnSpc>
            </a:pPr>
            <a:endParaRPr lang="en-US" sz="1600" dirty="0">
              <a:latin typeface="Calibri"/>
              <a:cs typeface="Calibri"/>
            </a:endParaRPr>
          </a:p>
          <a:p>
            <a:pPr lvl="1" eaLnBrk="1" hangingPunct="1">
              <a:lnSpc>
                <a:spcPct val="80000"/>
              </a:lnSpc>
            </a:pPr>
            <a:endParaRPr lang="en-US" sz="1600" dirty="0">
              <a:latin typeface="Calibri"/>
              <a:cs typeface="Calibri"/>
            </a:endParaRPr>
          </a:p>
        </p:txBody>
      </p:sp>
      <p:pic>
        <p:nvPicPr>
          <p:cNvPr id="18436" name="Picture 5" descr="txp_fig"/>
          <p:cNvPicPr>
            <a:picLocks noChangeAspect="1" noChangeArrowheads="1"/>
          </p:cNvPicPr>
          <p:nvPr>
            <p:custDataLst>
              <p:tags r:id="rId1"/>
            </p:custDataLst>
          </p:nvPr>
        </p:nvPicPr>
        <p:blipFill>
          <a:blip r:embed="rId13">
            <a:extLst>
              <a:ext uri="{28A0092B-C50C-407E-A947-70E740481C1C}">
                <a14:useLocalDpi xmlns:a14="http://schemas.microsoft.com/office/drawing/2010/main" val="0"/>
              </a:ext>
            </a:extLst>
          </a:blip>
          <a:srcRect/>
          <a:stretch>
            <a:fillRect/>
          </a:stretch>
        </p:blipFill>
        <p:spPr bwMode="auto">
          <a:xfrm>
            <a:off x="5714081" y="1699187"/>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15" descr="txp_fig"/>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3176973" y="1610535"/>
            <a:ext cx="2095500" cy="227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16" descr="txp_fig"/>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3189673" y="1929623"/>
            <a:ext cx="169863"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9" name="Picture 12" descr="txp_fig"/>
          <p:cNvPicPr>
            <a:picLocks noChangeAspect="1" noChangeArrowheads="1"/>
          </p:cNvPicPr>
          <p:nvPr>
            <p:custDataLst>
              <p:tags r:id="rId4"/>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154748" y="2234423"/>
            <a:ext cx="958850" cy="214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40" name="Picture 17" descr="txp_fig"/>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8829704" y="1873689"/>
            <a:ext cx="2067441" cy="356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8" descr="txp_fig"/>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2545724" y="6153402"/>
            <a:ext cx="1885950" cy="252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9" descr="txp_fig"/>
          <p:cNvPicPr>
            <a:picLocks noChangeAspect="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4505953" y="6071444"/>
            <a:ext cx="3257550" cy="53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0" name="AutoShape 20"/>
          <p:cNvSpPr>
            <a:spLocks/>
          </p:cNvSpPr>
          <p:nvPr/>
        </p:nvSpPr>
        <p:spPr bwMode="auto">
          <a:xfrm rot="-5400000">
            <a:off x="6489768" y="5379365"/>
            <a:ext cx="174830" cy="2134655"/>
          </a:xfrm>
          <a:prstGeom prst="leftBrace">
            <a:avLst>
              <a:gd name="adj1" fmla="val 108331"/>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pic>
        <p:nvPicPr>
          <p:cNvPr id="1044501" name="Picture 21" descr="txp_fig"/>
          <p:cNvPicPr>
            <a:picLocks noChangeAspect="1" noChangeArrowheads="1"/>
          </p:cNvPicPr>
          <p:nvPr>
            <p:custDataLst>
              <p:tags r:id="rId8"/>
            </p:custDataLst>
          </p:nvPr>
        </p:nvPicPr>
        <p:blipFill>
          <a:blip r:embed="rId13">
            <a:extLst>
              <a:ext uri="{28A0092B-C50C-407E-A947-70E740481C1C}">
                <a14:useLocalDpi xmlns:a14="http://schemas.microsoft.com/office/drawing/2010/main" val="0"/>
              </a:ext>
            </a:extLst>
          </a:blip>
          <a:srcRect/>
          <a:stretch>
            <a:fillRect/>
          </a:stretch>
        </p:blipFill>
        <p:spPr bwMode="auto">
          <a:xfrm>
            <a:off x="5756065" y="6629400"/>
            <a:ext cx="15748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45" name="AutoShape 22"/>
          <p:cNvSpPr>
            <a:spLocks/>
          </p:cNvSpPr>
          <p:nvPr/>
        </p:nvSpPr>
        <p:spPr bwMode="auto">
          <a:xfrm>
            <a:off x="5379898" y="1559239"/>
            <a:ext cx="228600" cy="914400"/>
          </a:xfrm>
          <a:prstGeom prst="rightBrace">
            <a:avLst>
              <a:gd name="adj1" fmla="val 33333"/>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Calibri"/>
              <a:cs typeface="Calibri"/>
            </a:endParaRPr>
          </a:p>
        </p:txBody>
      </p:sp>
      <p:sp>
        <p:nvSpPr>
          <p:cNvPr id="18446" name="Text Box 23"/>
          <p:cNvSpPr txBox="1">
            <a:spLocks noChangeArrowheads="1"/>
          </p:cNvSpPr>
          <p:nvPr/>
        </p:nvSpPr>
        <p:spPr bwMode="auto">
          <a:xfrm>
            <a:off x="5751431" y="1968119"/>
            <a:ext cx="1524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i="1" dirty="0">
                <a:latin typeface="Calibri"/>
                <a:cs typeface="Calibri"/>
              </a:rPr>
              <a:t>All variables</a:t>
            </a:r>
          </a:p>
        </p:txBody>
      </p:sp>
      <p:sp>
        <p:nvSpPr>
          <p:cNvPr id="18447" name="TextBox 20"/>
          <p:cNvSpPr txBox="1">
            <a:spLocks noChangeArrowheads="1"/>
          </p:cNvSpPr>
          <p:nvPr/>
        </p:nvSpPr>
        <p:spPr bwMode="auto">
          <a:xfrm>
            <a:off x="10488610" y="1129148"/>
            <a:ext cx="1557338" cy="738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i="1" dirty="0">
                <a:latin typeface="Calibri"/>
                <a:cs typeface="Calibri"/>
              </a:rPr>
              <a:t>* Works fine with multiple query variables, too</a:t>
            </a:r>
          </a:p>
        </p:txBody>
      </p:sp>
      <p:sp>
        <p:nvSpPr>
          <p:cNvPr id="16" name="Rectangle 3"/>
          <p:cNvSpPr txBox="1">
            <a:spLocks noChangeArrowheads="1"/>
          </p:cNvSpPr>
          <p:nvPr/>
        </p:nvSpPr>
        <p:spPr bwMode="auto">
          <a:xfrm>
            <a:off x="7779228" y="1296460"/>
            <a:ext cx="3997028" cy="86383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We want:</a:t>
            </a:r>
          </a:p>
          <a:p>
            <a:pPr lvl="1">
              <a:lnSpc>
                <a:spcPct val="80000"/>
              </a:lnSpc>
            </a:pPr>
            <a:endParaRPr lang="en-US" sz="1600" dirty="0">
              <a:latin typeface="Calibri"/>
              <a:cs typeface="Calibri"/>
            </a:endParaRPr>
          </a:p>
        </p:txBody>
      </p:sp>
      <p:sp>
        <p:nvSpPr>
          <p:cNvPr id="17" name="Rectangle 3"/>
          <p:cNvSpPr txBox="1">
            <a:spLocks noChangeArrowheads="1"/>
          </p:cNvSpPr>
          <p:nvPr/>
        </p:nvSpPr>
        <p:spPr bwMode="auto">
          <a:xfrm>
            <a:off x="659401" y="3085809"/>
            <a:ext cx="2826696" cy="1025708"/>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1: Select the entries consistent with the evidence</a:t>
            </a:r>
          </a:p>
        </p:txBody>
      </p:sp>
      <p:sp>
        <p:nvSpPr>
          <p:cNvPr id="18" name="Rectangle 3"/>
          <p:cNvSpPr txBox="1">
            <a:spLocks noChangeArrowheads="1"/>
          </p:cNvSpPr>
          <p:nvPr/>
        </p:nvSpPr>
        <p:spPr bwMode="auto">
          <a:xfrm>
            <a:off x="4095697" y="3081163"/>
            <a:ext cx="3822722" cy="639693"/>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2: Sum out H to get joint of Query and evidence</a:t>
            </a:r>
          </a:p>
        </p:txBody>
      </p:sp>
      <p:sp>
        <p:nvSpPr>
          <p:cNvPr id="21" name="Rectangle 3"/>
          <p:cNvSpPr txBox="1">
            <a:spLocks noChangeArrowheads="1"/>
          </p:cNvSpPr>
          <p:nvPr/>
        </p:nvSpPr>
        <p:spPr bwMode="auto">
          <a:xfrm>
            <a:off x="8618168" y="3072764"/>
            <a:ext cx="2786348" cy="463841"/>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Step 3: Normalize</a:t>
            </a:r>
          </a:p>
          <a:p>
            <a:pPr>
              <a:lnSpc>
                <a:spcPct val="80000"/>
              </a:lnSpc>
            </a:pPr>
            <a:endParaRPr lang="en-US" sz="2000" dirty="0">
              <a:latin typeface="Calibri"/>
              <a:cs typeface="Calibri"/>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5579" y="3954241"/>
            <a:ext cx="3561300" cy="2048283"/>
          </a:xfrm>
          <a:prstGeom prst="rect">
            <a:avLst/>
          </a:prstGeom>
        </p:spPr>
      </p:pic>
      <p:pic>
        <p:nvPicPr>
          <p:cNvPr id="3" name="Picture 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48017" y="3737772"/>
            <a:ext cx="3114039" cy="2076026"/>
          </a:xfrm>
          <a:prstGeom prst="rect">
            <a:avLst/>
          </a:prstGeom>
        </p:spPr>
      </p:pic>
      <p:pic>
        <p:nvPicPr>
          <p:cNvPr id="5" name="Picture 4" descr="TP_tmp.png"/>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9180292" y="5675132"/>
            <a:ext cx="2463800" cy="584200"/>
          </a:xfrm>
          <a:prstGeom prst="rect">
            <a:avLst/>
          </a:prstGeom>
        </p:spPr>
      </p:pic>
      <p:pic>
        <p:nvPicPr>
          <p:cNvPr id="6" name="Picture 5" descr="TP_tmp.png"/>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bwMode="auto">
          <a:xfrm>
            <a:off x="8408358" y="6324600"/>
            <a:ext cx="3657600" cy="533400"/>
          </a:xfrm>
          <a:prstGeom prst="rect">
            <a:avLst/>
          </a:prstGeom>
          <a:noFill/>
          <a:ln/>
          <a:effectLst/>
          <a:extLst>
            <a:ext uri="{909E8E84-426E-40dd-AFC4-6F175D3DCCD1}">
              <a14:hiddenFill xmlns="" xmlns:a14="http://schemas.microsoft.com/office/drawing/2010/main">
                <a:pattFill prst="pct5">
                  <a:fgClr>
                    <a:srgbClr val="FFFFFF">
                      <a:alpha val="0"/>
                    </a:srgbClr>
                  </a:fgClr>
                  <a:bgClr>
                    <a:srgbClr val="FFFFFF">
                      <a:alpha val="0"/>
                    </a:srgbClr>
                  </a:bgClr>
                </a:pattFill>
              </a14:hiddenFill>
            </a:ext>
            <a:ext uri="{AF507438-7753-43e0-B8FC-AC1667EBCBE1}">
              <a14:hiddenEffects xmlns="" xmlns:a14="http://schemas.microsoft.com/office/drawing/2010/main">
                <a:effectLst>
                  <a:outerShdw blurRad="63500" dist="37357" dir="2700000" rotWithShape="0">
                    <a:scrgbClr r="0" g="0" b="0"/>
                  </a:outerShdw>
                </a:effectLst>
              </a14:hiddenEffects>
            </a:ext>
            <a:ext uri="{31F19639-BCED-4a60-ADC4-E9642A236FB7}">
              <a14:hiddenScene3d xmlns="" xmlns:a14="http://schemas.microsoft.com/office/drawing/2010/main">
                <a:camera prst="orthographicFront">
                  <a:rot lat="0" lon="0" rev="0"/>
                </a:camera>
                <a:lightRig rig="threePt" dir="t">
                  <a:rot lat="0" lon="0" rev="0"/>
                </a:lightRig>
              </a14:hiddenScene3d>
            </a:ext>
            <a:ext uri="{E45631CC-5BF2-4c18-A39C-3461C7D3F71A}">
              <a14:hiddenSp3d xmlns="" xmlns:a14="http://schemas.microsoft.com/office/drawing/2010/main" extrusionH="457200">
                <a:contourClr>
                  <a:srgbClr val="000000"/>
                </a:contourClr>
              </a14:hiddenSp3d>
            </a:ext>
            <a:ext uri="{53640926-AAD7-44d8-BBD7-CCE9431645EC}">
              <a14:shadowObscured xmlns="" xmlns:a14="http://schemas.microsoft.com/office/drawing/2010/main"/>
            </a:ext>
          </a:extLst>
        </p:spPr>
      </p:pic>
      <p:pic>
        <p:nvPicPr>
          <p:cNvPr id="10" name="Picture 9" descr="latex-image-1.pdf"/>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692096" y="3665394"/>
            <a:ext cx="1123188" cy="1511199"/>
          </a:xfrm>
          <a:prstGeom prst="rect">
            <a:avLst/>
          </a:prstGeom>
        </p:spPr>
      </p:pic>
    </p:spTree>
    <p:extLst>
      <p:ext uri="{BB962C8B-B14F-4D97-AF65-F5344CB8AC3E}">
        <p14:creationId xmlns:p14="http://schemas.microsoft.com/office/powerpoint/2010/main" val="2038545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45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50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0" grpId="0" animBg="1"/>
      <p:bldP spid="18447" grpId="0"/>
      <p:bldP spid="17" grpId="0"/>
      <p:bldP spid="18" grpId="0"/>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dirty="0">
                <a:latin typeface="Calibri"/>
                <a:ea typeface="ＭＳ Ｐゴシック" pitchFamily="34" charset="-128"/>
                <a:cs typeface="Calibri"/>
              </a:rPr>
              <a:t>Inference by Enumeration in Bayes’ Net</a:t>
            </a:r>
          </a:p>
        </p:txBody>
      </p:sp>
      <p:sp>
        <p:nvSpPr>
          <p:cNvPr id="20482" name="Rectangle 3"/>
          <p:cNvSpPr>
            <a:spLocks noGrp="1" noChangeArrowheads="1"/>
          </p:cNvSpPr>
          <p:nvPr>
            <p:ph idx="1"/>
          </p:nvPr>
        </p:nvSpPr>
        <p:spPr>
          <a:xfrm>
            <a:off x="304800" y="1219200"/>
            <a:ext cx="7391400" cy="4729164"/>
          </a:xfrm>
        </p:spPr>
        <p:txBody>
          <a:bodyPr/>
          <a:lstStyle/>
          <a:p>
            <a:r>
              <a:rPr lang="en-US" sz="2400" dirty="0">
                <a:latin typeface="Calibri"/>
                <a:ea typeface="ＭＳ Ｐゴシック" pitchFamily="34" charset="-128"/>
                <a:cs typeface="Calibri"/>
              </a:rPr>
              <a:t>Given unlimited time, inference in BNs is easy</a:t>
            </a:r>
          </a:p>
          <a:p>
            <a:pPr lvl="7"/>
            <a:endParaRPr lang="en-US" sz="500" dirty="0">
              <a:latin typeface="Calibri"/>
              <a:ea typeface="ＭＳ Ｐゴシック" pitchFamily="34" charset="-128"/>
              <a:cs typeface="Calibri"/>
            </a:endParaRPr>
          </a:p>
          <a:p>
            <a:r>
              <a:rPr lang="en-US" sz="2400" dirty="0">
                <a:latin typeface="Calibri"/>
                <a:ea typeface="ＭＳ Ｐゴシック" pitchFamily="34" charset="-128"/>
                <a:cs typeface="Calibri"/>
              </a:rPr>
              <a:t>Reminder of inference by enumeration by example:</a:t>
            </a:r>
          </a:p>
        </p:txBody>
      </p:sp>
      <p:sp>
        <p:nvSpPr>
          <p:cNvPr id="19" name="Oval 4"/>
          <p:cNvSpPr>
            <a:spLocks noChangeArrowheads="1"/>
          </p:cNvSpPr>
          <p:nvPr/>
        </p:nvSpPr>
        <p:spPr bwMode="auto">
          <a:xfrm>
            <a:off x="8360174"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B</a:t>
            </a:r>
            <a:endParaRPr lang="en-US" sz="2800" baseline="-25000" dirty="0">
              <a:latin typeface="Calibri"/>
              <a:cs typeface="Calibri"/>
            </a:endParaRPr>
          </a:p>
        </p:txBody>
      </p:sp>
      <p:sp>
        <p:nvSpPr>
          <p:cNvPr id="20" name="Oval 4"/>
          <p:cNvSpPr>
            <a:spLocks noChangeArrowheads="1"/>
          </p:cNvSpPr>
          <p:nvPr/>
        </p:nvSpPr>
        <p:spPr bwMode="auto">
          <a:xfrm>
            <a:off x="10468306" y="1303999"/>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E</a:t>
            </a:r>
            <a:endParaRPr lang="en-US" sz="2800" baseline="-25000" dirty="0">
              <a:latin typeface="Calibri"/>
              <a:cs typeface="Calibri"/>
            </a:endParaRPr>
          </a:p>
        </p:txBody>
      </p:sp>
      <p:sp>
        <p:nvSpPr>
          <p:cNvPr id="21" name="Oval 4"/>
          <p:cNvSpPr>
            <a:spLocks noChangeArrowheads="1"/>
          </p:cNvSpPr>
          <p:nvPr/>
        </p:nvSpPr>
        <p:spPr bwMode="auto">
          <a:xfrm>
            <a:off x="9457653" y="2415866"/>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A</a:t>
            </a:r>
            <a:endParaRPr lang="en-US" sz="2800" baseline="-25000" dirty="0">
              <a:latin typeface="Calibri"/>
              <a:cs typeface="Calibri"/>
            </a:endParaRPr>
          </a:p>
        </p:txBody>
      </p:sp>
      <p:sp>
        <p:nvSpPr>
          <p:cNvPr id="22" name="Oval 4"/>
          <p:cNvSpPr>
            <a:spLocks noChangeArrowheads="1"/>
          </p:cNvSpPr>
          <p:nvPr/>
        </p:nvSpPr>
        <p:spPr bwMode="auto">
          <a:xfrm>
            <a:off x="10583206"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M</a:t>
            </a:r>
            <a:endParaRPr lang="en-US" sz="2800" baseline="-25000" dirty="0">
              <a:latin typeface="Calibri"/>
              <a:cs typeface="Calibri"/>
            </a:endParaRPr>
          </a:p>
        </p:txBody>
      </p:sp>
      <p:sp>
        <p:nvSpPr>
          <p:cNvPr id="23" name="Oval 4"/>
          <p:cNvSpPr>
            <a:spLocks noChangeArrowheads="1"/>
          </p:cNvSpPr>
          <p:nvPr/>
        </p:nvSpPr>
        <p:spPr bwMode="auto">
          <a:xfrm>
            <a:off x="8527913" y="3670658"/>
            <a:ext cx="762000" cy="762000"/>
          </a:xfrm>
          <a:prstGeom prst="ellipse">
            <a:avLst/>
          </a:prstGeom>
          <a:solidFill>
            <a:schemeClr val="bg1"/>
          </a:solidFill>
          <a:ln w="28575">
            <a:solidFill>
              <a:schemeClr val="tx1"/>
            </a:solidFill>
            <a:round/>
            <a:headEnd/>
            <a:tailEnd/>
          </a:ln>
        </p:spPr>
        <p:txBody>
          <a:bodyPr wrap="none" anchor="ctr"/>
          <a:lstStyle/>
          <a:p>
            <a:pPr algn="ctr"/>
            <a:r>
              <a:rPr lang="en-US" sz="2800" i="1" dirty="0">
                <a:latin typeface="Calibri"/>
                <a:cs typeface="Calibri"/>
              </a:rPr>
              <a:t>J</a:t>
            </a:r>
            <a:endParaRPr lang="en-US" sz="2800" baseline="-25000" dirty="0">
              <a:latin typeface="Calibri"/>
              <a:cs typeface="Calibri"/>
            </a:endParaRPr>
          </a:p>
        </p:txBody>
      </p:sp>
      <p:cxnSp>
        <p:nvCxnSpPr>
          <p:cNvPr id="24" name="AutoShape 6"/>
          <p:cNvCxnSpPr>
            <a:cxnSpLocks noChangeShapeType="1"/>
            <a:endCxn id="22" idx="1"/>
          </p:cNvCxnSpPr>
          <p:nvPr/>
        </p:nvCxnSpPr>
        <p:spPr bwMode="auto">
          <a:xfrm>
            <a:off x="10111369" y="3072138"/>
            <a:ext cx="583429"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5" name="AutoShape 6"/>
          <p:cNvCxnSpPr>
            <a:cxnSpLocks noChangeShapeType="1"/>
            <a:endCxn id="23" idx="7"/>
          </p:cNvCxnSpPr>
          <p:nvPr/>
        </p:nvCxnSpPr>
        <p:spPr bwMode="auto">
          <a:xfrm flipH="1">
            <a:off x="9178321" y="3072138"/>
            <a:ext cx="394232" cy="710112"/>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6" name="AutoShape 6"/>
          <p:cNvCxnSpPr>
            <a:cxnSpLocks noChangeShapeType="1"/>
            <a:stCxn id="20" idx="3"/>
            <a:endCxn id="21" idx="7"/>
          </p:cNvCxnSpPr>
          <p:nvPr/>
        </p:nvCxnSpPr>
        <p:spPr bwMode="auto">
          <a:xfrm flipH="1">
            <a:off x="10108061" y="1954407"/>
            <a:ext cx="471837"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cxnSp>
        <p:nvCxnSpPr>
          <p:cNvPr id="27" name="AutoShape 6"/>
          <p:cNvCxnSpPr>
            <a:cxnSpLocks noChangeShapeType="1"/>
            <a:stCxn id="19" idx="5"/>
            <a:endCxn id="21" idx="1"/>
          </p:cNvCxnSpPr>
          <p:nvPr/>
        </p:nvCxnSpPr>
        <p:spPr bwMode="auto">
          <a:xfrm>
            <a:off x="9010582" y="1954407"/>
            <a:ext cx="558663" cy="573051"/>
          </a:xfrm>
          <a:prstGeom prst="straightConnector1">
            <a:avLst/>
          </a:prstGeom>
          <a:noFill/>
          <a:ln w="28575">
            <a:solidFill>
              <a:schemeClr val="tx1"/>
            </a:solidFill>
            <a:round/>
            <a:headEnd/>
            <a:tailEnd type="triangle" w="lg" len="lg"/>
          </a:ln>
          <a:extLst>
            <a:ext uri="{909E8E84-426E-40dd-AFC4-6F175D3DCCD1}">
              <a14:hiddenFill xmlns="" xmlns:a14="http://schemas.microsoft.com/office/drawing/2010/main">
                <a:noFill/>
              </a14:hiddenFill>
            </a:ext>
          </a:extLst>
        </p:spPr>
      </p:cxn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514600"/>
            <a:ext cx="2362200" cy="370345"/>
          </a:xfrm>
          <a:prstGeom prst="rect">
            <a:avLst/>
          </a:prstGeom>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438400"/>
            <a:ext cx="3048000" cy="407133"/>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3352800"/>
            <a:ext cx="3390249" cy="726482"/>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4419600"/>
            <a:ext cx="6324600" cy="765759"/>
          </a:xfrm>
          <a:prstGeom prst="rect">
            <a:avLst/>
          </a:prstGeom>
        </p:spPr>
      </p:pic>
      <p:grpSp>
        <p:nvGrpSpPr>
          <p:cNvPr id="9" name="Group 8">
            <a:extLst>
              <a:ext uri="{FF2B5EF4-FFF2-40B4-BE49-F238E27FC236}">
                <a16:creationId xmlns:a16="http://schemas.microsoft.com/office/drawing/2014/main" id="{2631DD91-84F2-5241-B1C9-EB5446B8EFCC}"/>
              </a:ext>
            </a:extLst>
          </p:cNvPr>
          <p:cNvGrpSpPr/>
          <p:nvPr/>
        </p:nvGrpSpPr>
        <p:grpSpPr>
          <a:xfrm>
            <a:off x="-76200" y="5468245"/>
            <a:ext cx="12268200" cy="708928"/>
            <a:chOff x="-76200" y="5468245"/>
            <a:chExt cx="12268200" cy="708928"/>
          </a:xfrm>
        </p:grpSpPr>
        <p:pic>
          <p:nvPicPr>
            <p:cNvPr id="8" name="Picture 7"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68245"/>
              <a:ext cx="12192000" cy="708928"/>
            </a:xfrm>
            <a:prstGeom prst="rect">
              <a:avLst/>
            </a:prstGeom>
          </p:spPr>
        </p:pic>
        <p:sp>
          <p:nvSpPr>
            <p:cNvPr id="5" name="TextBox 4">
              <a:extLst>
                <a:ext uri="{FF2B5EF4-FFF2-40B4-BE49-F238E27FC236}">
                  <a16:creationId xmlns:a16="http://schemas.microsoft.com/office/drawing/2014/main" id="{DBCB0F0A-2D66-6B41-84FB-708181193947}"/>
                </a:ext>
              </a:extLst>
            </p:cNvPr>
            <p:cNvSpPr txBox="1"/>
            <p:nvPr/>
          </p:nvSpPr>
          <p:spPr>
            <a:xfrm>
              <a:off x="-76200" y="5791200"/>
              <a:ext cx="319318" cy="369332"/>
            </a:xfrm>
            <a:prstGeom prst="rect">
              <a:avLst/>
            </a:prstGeom>
            <a:noFill/>
          </p:spPr>
          <p:txBody>
            <a:bodyPr wrap="none" rtlCol="0">
              <a:spAutoFit/>
            </a:bodyPr>
            <a:lstStyle/>
            <a:p>
              <a:r>
                <a:rPr lang="en-US" dirty="0"/>
                <a:t>+</a:t>
              </a:r>
            </a:p>
          </p:txBody>
        </p:sp>
      </p:grpSp>
    </p:spTree>
    <p:extLst>
      <p:ext uri="{BB962C8B-B14F-4D97-AF65-F5344CB8AC3E}">
        <p14:creationId xmlns:p14="http://schemas.microsoft.com/office/powerpoint/2010/main" val="21157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4928F6F-EEA3-AD49-ACF1-A8A8E4240451}"/>
              </a:ext>
            </a:extLst>
          </p:cNvPr>
          <p:cNvSpPr/>
          <p:nvPr/>
        </p:nvSpPr>
        <p:spPr>
          <a:xfrm>
            <a:off x="1676400" y="1554162"/>
            <a:ext cx="1524000" cy="7620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B</a:t>
            </a:r>
            <a:r>
              <a:rPr lang="en-US" dirty="0">
                <a:latin typeface="Calibri"/>
                <a:cs typeface="Calibri"/>
              </a:rPr>
              <a:t>urglary</a:t>
            </a:r>
            <a:endParaRPr lang="en-US" b="1" dirty="0">
              <a:latin typeface="Calibri"/>
              <a:cs typeface="Calibri"/>
            </a:endParaRPr>
          </a:p>
        </p:txBody>
      </p:sp>
      <p:sp>
        <p:nvSpPr>
          <p:cNvPr id="4" name="Oval 3">
            <a:extLst>
              <a:ext uri="{FF2B5EF4-FFF2-40B4-BE49-F238E27FC236}">
                <a16:creationId xmlns:a16="http://schemas.microsoft.com/office/drawing/2014/main" id="{FB3B4AAA-D863-294B-88E1-3BF551C1F10E}"/>
              </a:ext>
            </a:extLst>
          </p:cNvPr>
          <p:cNvSpPr/>
          <p:nvPr/>
        </p:nvSpPr>
        <p:spPr>
          <a:xfrm>
            <a:off x="3505200" y="1554162"/>
            <a:ext cx="1843088" cy="8382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a:latin typeface="Calibri"/>
                <a:cs typeface="Calibri"/>
              </a:rPr>
              <a:t>E</a:t>
            </a:r>
            <a:r>
              <a:rPr lang="en-US">
                <a:latin typeface="Calibri"/>
                <a:cs typeface="Calibri"/>
              </a:rPr>
              <a:t>arthquake</a:t>
            </a:r>
            <a:endParaRPr lang="en-US" dirty="0">
              <a:latin typeface="Calibri"/>
              <a:cs typeface="Calibri"/>
            </a:endParaRPr>
          </a:p>
        </p:txBody>
      </p:sp>
      <p:sp>
        <p:nvSpPr>
          <p:cNvPr id="5" name="Oval 4">
            <a:extLst>
              <a:ext uri="{FF2B5EF4-FFF2-40B4-BE49-F238E27FC236}">
                <a16:creationId xmlns:a16="http://schemas.microsoft.com/office/drawing/2014/main" id="{2B5FBA7B-2DAC-4A45-AF4B-5D443B3B38D3}"/>
              </a:ext>
            </a:extLst>
          </p:cNvPr>
          <p:cNvSpPr/>
          <p:nvPr/>
        </p:nvSpPr>
        <p:spPr>
          <a:xfrm>
            <a:off x="2667000" y="2544762"/>
            <a:ext cx="1143000" cy="9906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A</a:t>
            </a:r>
            <a:r>
              <a:rPr lang="en-US" dirty="0">
                <a:latin typeface="Calibri"/>
                <a:cs typeface="Calibri"/>
              </a:rPr>
              <a:t>larm</a:t>
            </a:r>
          </a:p>
        </p:txBody>
      </p:sp>
      <p:sp>
        <p:nvSpPr>
          <p:cNvPr id="6" name="Oval 5">
            <a:extLst>
              <a:ext uri="{FF2B5EF4-FFF2-40B4-BE49-F238E27FC236}">
                <a16:creationId xmlns:a16="http://schemas.microsoft.com/office/drawing/2014/main" id="{A021D988-DDBF-3D40-A649-3D4940159750}"/>
              </a:ext>
            </a:extLst>
          </p:cNvPr>
          <p:cNvSpPr/>
          <p:nvPr/>
        </p:nvSpPr>
        <p:spPr>
          <a:xfrm>
            <a:off x="1524000" y="3611562"/>
            <a:ext cx="1066800" cy="898525"/>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J</a:t>
            </a:r>
            <a:r>
              <a:rPr lang="en-US" dirty="0">
                <a:latin typeface="Calibri"/>
                <a:cs typeface="Calibri"/>
              </a:rPr>
              <a:t>ohn calls</a:t>
            </a:r>
          </a:p>
        </p:txBody>
      </p:sp>
      <p:sp>
        <p:nvSpPr>
          <p:cNvPr id="7" name="Oval 6">
            <a:extLst>
              <a:ext uri="{FF2B5EF4-FFF2-40B4-BE49-F238E27FC236}">
                <a16:creationId xmlns:a16="http://schemas.microsoft.com/office/drawing/2014/main" id="{837008F4-1A0F-864C-B51A-4A66F3B6C164}"/>
              </a:ext>
            </a:extLst>
          </p:cNvPr>
          <p:cNvSpPr/>
          <p:nvPr/>
        </p:nvSpPr>
        <p:spPr>
          <a:xfrm>
            <a:off x="3810000" y="3611562"/>
            <a:ext cx="1066800" cy="914400"/>
          </a:xfrm>
          <a:prstGeom prst="ellipse">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b="1" dirty="0">
                <a:latin typeface="Calibri"/>
                <a:cs typeface="Calibri"/>
              </a:rPr>
              <a:t>M</a:t>
            </a:r>
            <a:r>
              <a:rPr lang="en-US" dirty="0">
                <a:latin typeface="Calibri"/>
                <a:cs typeface="Calibri"/>
              </a:rPr>
              <a:t>ary calls</a:t>
            </a:r>
          </a:p>
        </p:txBody>
      </p:sp>
      <p:cxnSp>
        <p:nvCxnSpPr>
          <p:cNvPr id="8" name="Straight Arrow Connector 7">
            <a:extLst>
              <a:ext uri="{FF2B5EF4-FFF2-40B4-BE49-F238E27FC236}">
                <a16:creationId xmlns:a16="http://schemas.microsoft.com/office/drawing/2014/main" id="{AE18679E-293C-5546-95EA-3610DBD5174B}"/>
              </a:ext>
            </a:extLst>
          </p:cNvPr>
          <p:cNvCxnSpPr>
            <a:stCxn id="3" idx="4"/>
            <a:endCxn id="5" idx="1"/>
          </p:cNvCxnSpPr>
          <p:nvPr/>
        </p:nvCxnSpPr>
        <p:spPr>
          <a:xfrm rot="16200000" flipH="1">
            <a:off x="2449512" y="2305050"/>
            <a:ext cx="373063" cy="395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8F31B694-D48E-814A-8D73-4DDE3DCD998D}"/>
              </a:ext>
            </a:extLst>
          </p:cNvPr>
          <p:cNvCxnSpPr>
            <a:stCxn id="4" idx="4"/>
            <a:endCxn id="5" idx="7"/>
          </p:cNvCxnSpPr>
          <p:nvPr/>
        </p:nvCxnSpPr>
        <p:spPr>
          <a:xfrm flipH="1">
            <a:off x="3642612" y="2392362"/>
            <a:ext cx="784132" cy="2974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9C3BEBB7-D277-D543-95C9-5F21BE654AA0}"/>
              </a:ext>
            </a:extLst>
          </p:cNvPr>
          <p:cNvCxnSpPr>
            <a:stCxn id="5" idx="3"/>
            <a:endCxn id="6" idx="0"/>
          </p:cNvCxnSpPr>
          <p:nvPr/>
        </p:nvCxnSpPr>
        <p:spPr>
          <a:xfrm rot="5400000">
            <a:off x="2335213" y="3113087"/>
            <a:ext cx="220662" cy="7762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AA5E12CB-2332-B240-A327-0E22269AE7EA}"/>
              </a:ext>
            </a:extLst>
          </p:cNvPr>
          <p:cNvCxnSpPr>
            <a:stCxn id="5" idx="5"/>
            <a:endCxn id="7" idx="0"/>
          </p:cNvCxnSpPr>
          <p:nvPr/>
        </p:nvCxnSpPr>
        <p:spPr>
          <a:xfrm rot="16200000" flipH="1">
            <a:off x="3883026" y="3151187"/>
            <a:ext cx="220662" cy="70008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graphicFrame>
        <p:nvGraphicFramePr>
          <p:cNvPr id="12" name="Table 11">
            <a:extLst>
              <a:ext uri="{FF2B5EF4-FFF2-40B4-BE49-F238E27FC236}">
                <a16:creationId xmlns:a16="http://schemas.microsoft.com/office/drawing/2014/main" id="{24ABDA78-5D33-B04F-BD33-651BF8EBF4B4}"/>
              </a:ext>
            </a:extLst>
          </p:cNvPr>
          <p:cNvGraphicFramePr>
            <a:graphicFrameLocks noGrp="1"/>
          </p:cNvGraphicFramePr>
          <p:nvPr>
            <p:extLst>
              <p:ext uri="{D42A27DB-BD31-4B8C-83A1-F6EECF244321}">
                <p14:modId xmlns:p14="http://schemas.microsoft.com/office/powerpoint/2010/main" val="148373648"/>
              </p:ext>
            </p:extLst>
          </p:nvPr>
        </p:nvGraphicFramePr>
        <p:xfrm>
          <a:off x="228600" y="1427162"/>
          <a:ext cx="1295400" cy="1346199"/>
        </p:xfrm>
        <a:graphic>
          <a:graphicData uri="http://schemas.openxmlformats.org/drawingml/2006/table">
            <a:tbl>
              <a:tblPr firstRow="1" bandRow="1">
                <a:tableStyleId>{10A1B5D5-9B99-4C35-A422-299274C87663}</a:tableStyleId>
              </a:tblPr>
              <a:tblGrid>
                <a:gridCol w="533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P(B)</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+b</a:t>
                      </a: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0.001</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-b</a:t>
                      </a:r>
                      <a:endParaRPr lang="en-US" sz="1800" dirty="0">
                        <a:solidFill>
                          <a:srgbClr val="333399"/>
                        </a:solidFill>
                        <a:latin typeface="Calibri"/>
                        <a:cs typeface="Calibri"/>
                      </a:endParaRPr>
                    </a:p>
                  </a:txBody>
                  <a:tcPr>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0.999</a:t>
                      </a:r>
                    </a:p>
                  </a:txBody>
                  <a:tcPr>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3" name="Table 12">
            <a:extLst>
              <a:ext uri="{FF2B5EF4-FFF2-40B4-BE49-F238E27FC236}">
                <a16:creationId xmlns:a16="http://schemas.microsoft.com/office/drawing/2014/main" id="{DCD1AD49-80C3-C645-A591-1F45FC89ECD9}"/>
              </a:ext>
            </a:extLst>
          </p:cNvPr>
          <p:cNvGraphicFramePr>
            <a:graphicFrameLocks noGrp="1"/>
          </p:cNvGraphicFramePr>
          <p:nvPr>
            <p:extLst>
              <p:ext uri="{D42A27DB-BD31-4B8C-83A1-F6EECF244321}">
                <p14:modId xmlns:p14="http://schemas.microsoft.com/office/powerpoint/2010/main" val="2906705386"/>
              </p:ext>
            </p:extLst>
          </p:nvPr>
        </p:nvGraphicFramePr>
        <p:xfrm>
          <a:off x="5715000" y="1350962"/>
          <a:ext cx="1298575" cy="1346199"/>
        </p:xfrm>
        <a:graphic>
          <a:graphicData uri="http://schemas.openxmlformats.org/drawingml/2006/table">
            <a:tbl>
              <a:tblPr firstRow="1" bandRow="1">
                <a:tableStyleId>{10A1B5D5-9B99-4C35-A422-299274C87663}</a:tableStyleId>
              </a:tblPr>
              <a:tblGrid>
                <a:gridCol w="536762">
                  <a:extLst>
                    <a:ext uri="{9D8B030D-6E8A-4147-A177-3AD203B41FA5}">
                      <a16:colId xmlns:a16="http://schemas.microsoft.com/office/drawing/2014/main" val="20000"/>
                    </a:ext>
                  </a:extLst>
                </a:gridCol>
                <a:gridCol w="761813">
                  <a:extLst>
                    <a:ext uri="{9D8B030D-6E8A-4147-A177-3AD203B41FA5}">
                      <a16:colId xmlns:a16="http://schemas.microsoft.com/office/drawing/2014/main" val="20001"/>
                    </a:ext>
                  </a:extLst>
                </a:gridCol>
              </a:tblGrid>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P(E)</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448733">
                <a:tc>
                  <a:txBody>
                    <a:bodyPr/>
                    <a:lstStyle/>
                    <a:p>
                      <a:pPr algn="ctr"/>
                      <a:r>
                        <a:rPr lang="en-US" sz="1800" b="0" dirty="0">
                          <a:solidFill>
                            <a:srgbClr val="333399"/>
                          </a:solidFill>
                          <a:latin typeface="Calibri"/>
                          <a:cs typeface="Calibri"/>
                        </a:rPr>
                        <a:t>+e</a:t>
                      </a: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0.002</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48733">
                <a:tc>
                  <a:txBody>
                    <a:bodyPr/>
                    <a:lstStyle/>
                    <a:p>
                      <a:pPr algn="ctr"/>
                      <a:r>
                        <a:rPr lang="en-US" sz="1800" dirty="0">
                          <a:solidFill>
                            <a:srgbClr val="333399"/>
                          </a:solidFill>
                          <a:latin typeface="Calibri"/>
                          <a:cs typeface="Calibri"/>
                          <a:sym typeface="Symbol"/>
                        </a:rPr>
                        <a:t>-e</a:t>
                      </a:r>
                      <a:endParaRPr lang="en-US" sz="1800" dirty="0">
                        <a:solidFill>
                          <a:srgbClr val="333399"/>
                        </a:solidFill>
                        <a:latin typeface="Calibri"/>
                        <a:cs typeface="Calibri"/>
                      </a:endParaRPr>
                    </a:p>
                  </a:txBody>
                  <a:tcPr marL="91418" marR="91418">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dirty="0">
                          <a:solidFill>
                            <a:srgbClr val="333399"/>
                          </a:solidFill>
                          <a:latin typeface="Calibri"/>
                          <a:cs typeface="Calibri"/>
                        </a:rPr>
                        <a:t>0.998</a:t>
                      </a:r>
                    </a:p>
                  </a:txBody>
                  <a:tcPr marL="91418" marR="91418">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14" name="Table 13">
            <a:extLst>
              <a:ext uri="{FF2B5EF4-FFF2-40B4-BE49-F238E27FC236}">
                <a16:creationId xmlns:a16="http://schemas.microsoft.com/office/drawing/2014/main" id="{CBDBA666-B63E-0342-AF8A-B9A017628CB0}"/>
              </a:ext>
            </a:extLst>
          </p:cNvPr>
          <p:cNvGraphicFramePr>
            <a:graphicFrameLocks noGrp="1"/>
          </p:cNvGraphicFramePr>
          <p:nvPr>
            <p:extLst>
              <p:ext uri="{D42A27DB-BD31-4B8C-83A1-F6EECF244321}">
                <p14:modId xmlns:p14="http://schemas.microsoft.com/office/powerpoint/2010/main" val="3554150614"/>
              </p:ext>
            </p:extLst>
          </p:nvPr>
        </p:nvGraphicFramePr>
        <p:xfrm>
          <a:off x="5562600" y="3200400"/>
          <a:ext cx="2819400" cy="3306979"/>
        </p:xfrm>
        <a:graphic>
          <a:graphicData uri="http://schemas.openxmlformats.org/drawingml/2006/table">
            <a:tbl>
              <a:tblPr firstRow="1" bandRow="1">
                <a:tableStyleId>{10A1B5D5-9B99-4C35-A422-299274C87663}</a:tableStyleId>
              </a:tblPr>
              <a:tblGrid>
                <a:gridCol w="536893">
                  <a:extLst>
                    <a:ext uri="{9D8B030D-6E8A-4147-A177-3AD203B41FA5}">
                      <a16:colId xmlns:a16="http://schemas.microsoft.com/office/drawing/2014/main" val="20000"/>
                    </a:ext>
                  </a:extLst>
                </a:gridCol>
                <a:gridCol w="529907">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tblGrid>
              <a:tr h="380963">
                <a:tc>
                  <a:txBody>
                    <a:bodyPr/>
                    <a:lstStyle/>
                    <a:p>
                      <a:pPr algn="ctr"/>
                      <a:r>
                        <a:rPr lang="en-US" sz="1800" b="0" dirty="0">
                          <a:solidFill>
                            <a:srgbClr val="333399"/>
                          </a:solidFill>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P(A|B,E)</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725">
                <a:tc>
                  <a:txBody>
                    <a:bodyPr/>
                    <a:lstStyle/>
                    <a:p>
                      <a:pPr algn="ctr"/>
                      <a:r>
                        <a:rPr lang="en-US" sz="1800" b="0" dirty="0">
                          <a:latin typeface="Calibri"/>
                          <a:cs typeface="Calibri"/>
                        </a:rPr>
                        <a:t>+b</a:t>
                      </a: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0.05</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0.94</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0.06</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+e</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0.29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0.71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+a</a:t>
                      </a: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latin typeface="Calibri"/>
                          <a:cs typeface="Calibri"/>
                        </a:rPr>
                        <a:t>0.001</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65725">
                <a:tc>
                  <a:txBody>
                    <a:bodyPr/>
                    <a:lstStyle/>
                    <a:p>
                      <a:pPr algn="ctr"/>
                      <a:r>
                        <a:rPr lang="en-US" sz="1800" b="0" dirty="0">
                          <a:latin typeface="Calibri"/>
                          <a:cs typeface="Calibri"/>
                          <a:sym typeface="Symbol"/>
                        </a:rPr>
                        <a:t>-b</a:t>
                      </a:r>
                      <a:endParaRPr lang="en-US" sz="1800" b="0" dirty="0">
                        <a:latin typeface="Calibri"/>
                        <a:cs typeface="Calibri"/>
                      </a:endParaRPr>
                    </a:p>
                  </a:txBody>
                  <a:tcPr marT="45716" marB="4571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-e</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Calibri"/>
                          <a:cs typeface="Calibri"/>
                          <a:sym typeface="Symbol"/>
                        </a:rPr>
                        <a:t>-a</a:t>
                      </a:r>
                      <a:endParaRPr lang="en-US" sz="1800" b="0" dirty="0">
                        <a:latin typeface="Calibri"/>
                        <a:cs typeface="Calibri"/>
                      </a:endParaRPr>
                    </a:p>
                  </a:txBody>
                  <a:tcPr marT="45716" marB="4571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latin typeface="Calibri"/>
                          <a:cs typeface="Calibri"/>
                        </a:rPr>
                        <a:t>0.999</a:t>
                      </a:r>
                    </a:p>
                  </a:txBody>
                  <a:tcPr marT="45716" marB="4571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graphicFrame>
        <p:nvGraphicFramePr>
          <p:cNvPr id="15" name="Table 14">
            <a:extLst>
              <a:ext uri="{FF2B5EF4-FFF2-40B4-BE49-F238E27FC236}">
                <a16:creationId xmlns:a16="http://schemas.microsoft.com/office/drawing/2014/main" id="{2643154E-9681-3C42-BBA5-51B5A1659520}"/>
              </a:ext>
            </a:extLst>
          </p:cNvPr>
          <p:cNvGraphicFramePr>
            <a:graphicFrameLocks noGrp="1"/>
          </p:cNvGraphicFramePr>
          <p:nvPr>
            <p:extLst>
              <p:ext uri="{D42A27DB-BD31-4B8C-83A1-F6EECF244321}">
                <p14:modId xmlns:p14="http://schemas.microsoft.com/office/powerpoint/2010/main" val="2057455396"/>
              </p:ext>
            </p:extLst>
          </p:nvPr>
        </p:nvGraphicFramePr>
        <p:xfrm>
          <a:off x="381000" y="4678362"/>
          <a:ext cx="19812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917893">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P(J|A)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+j</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-j</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0.95</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16" name="Table 15">
            <a:extLst>
              <a:ext uri="{FF2B5EF4-FFF2-40B4-BE49-F238E27FC236}">
                <a16:creationId xmlns:a16="http://schemas.microsoft.com/office/drawing/2014/main" id="{7992B512-83E1-C649-BD8A-8A2205877A2E}"/>
              </a:ext>
            </a:extLst>
          </p:cNvPr>
          <p:cNvGraphicFramePr>
            <a:graphicFrameLocks noGrp="1"/>
          </p:cNvGraphicFramePr>
          <p:nvPr>
            <p:extLst>
              <p:ext uri="{D42A27DB-BD31-4B8C-83A1-F6EECF244321}">
                <p14:modId xmlns:p14="http://schemas.microsoft.com/office/powerpoint/2010/main" val="1017698049"/>
              </p:ext>
            </p:extLst>
          </p:nvPr>
        </p:nvGraphicFramePr>
        <p:xfrm>
          <a:off x="2971800" y="4678362"/>
          <a:ext cx="2057400" cy="1844675"/>
        </p:xfrm>
        <a:graphic>
          <a:graphicData uri="http://schemas.openxmlformats.org/drawingml/2006/table">
            <a:tbl>
              <a:tblPr firstRow="1" bandRow="1">
                <a:tableStyleId>{10A1B5D5-9B99-4C35-A422-299274C87663}</a:tableStyleId>
              </a:tblPr>
              <a:tblGrid>
                <a:gridCol w="529907">
                  <a:extLst>
                    <a:ext uri="{9D8B030D-6E8A-4147-A177-3AD203B41FA5}">
                      <a16:colId xmlns:a16="http://schemas.microsoft.com/office/drawing/2014/main" val="20000"/>
                    </a:ext>
                  </a:extLst>
                </a:gridCol>
                <a:gridCol w="613093">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81131">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P(M|A)</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0"/>
                  </a:ext>
                </a:extLst>
              </a:tr>
              <a:tr h="365886">
                <a:tc>
                  <a:txBody>
                    <a:bodyPr/>
                    <a:lstStyle/>
                    <a:p>
                      <a:pPr algn="ctr"/>
                      <a:r>
                        <a:rPr lang="en-US" sz="1800" b="0" dirty="0">
                          <a:solidFill>
                            <a:srgbClr val="333399"/>
                          </a:solidFill>
                          <a:latin typeface="Calibri"/>
                          <a:cs typeface="Calibri"/>
                        </a:rPr>
                        <a:t>+a</a:t>
                      </a: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0.7</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28575" cap="flat" cmpd="sng" algn="ctr">
                      <a:solidFill>
                        <a:scrgbClr r="0" g="0" b="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 0.3</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+m</a:t>
                      </a: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0.01</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88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-a</a:t>
                      </a:r>
                      <a:endParaRPr lang="en-US" sz="1800" b="0" dirty="0">
                        <a:solidFill>
                          <a:srgbClr val="333399"/>
                        </a:solidFill>
                        <a:latin typeface="Calibri"/>
                        <a:cs typeface="Calibri"/>
                      </a:endParaRPr>
                    </a:p>
                  </a:txBody>
                  <a:tcPr marT="45736" marB="45736">
                    <a:lnL w="28575" cap="flat" cmpd="sng" algn="ctr">
                      <a:solidFill>
                        <a:scrgbClr r="0" g="0" b="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solidFill>
                            <a:srgbClr val="333399"/>
                          </a:solidFill>
                          <a:latin typeface="Calibri"/>
                          <a:cs typeface="Calibri"/>
                          <a:sym typeface="Symbol"/>
                        </a:rPr>
                        <a:t>-m</a:t>
                      </a:r>
                      <a:endParaRPr lang="en-US" sz="1800" b="0" dirty="0">
                        <a:solidFill>
                          <a:srgbClr val="333399"/>
                        </a:solidFill>
                        <a:latin typeface="Calibri"/>
                        <a:cs typeface="Calibri"/>
                      </a:endParaRPr>
                    </a:p>
                  </a:txBody>
                  <a:tcPr marT="45736" marB="4573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tc>
                  <a:txBody>
                    <a:bodyPr/>
                    <a:lstStyle/>
                    <a:p>
                      <a:pPr algn="ctr"/>
                      <a:r>
                        <a:rPr lang="en-US" sz="1800" b="0" dirty="0">
                          <a:solidFill>
                            <a:srgbClr val="333399"/>
                          </a:solidFill>
                          <a:latin typeface="Calibri"/>
                          <a:cs typeface="Calibri"/>
                        </a:rPr>
                        <a:t>0.99</a:t>
                      </a:r>
                    </a:p>
                  </a:txBody>
                  <a:tcPr marT="45736" marB="45736">
                    <a:lnL w="12700" cap="flat" cmpd="sng" algn="ctr">
                      <a:solidFill>
                        <a:schemeClr val="tx1"/>
                      </a:solidFill>
                      <a:prstDash val="solid"/>
                      <a:round/>
                      <a:headEnd type="none" w="med" len="med"/>
                      <a:tailEnd type="none" w="med" len="med"/>
                    </a:lnL>
                    <a:lnR w="28575" cap="flat" cmpd="sng" algn="ctr">
                      <a:solidFill>
                        <a:scrgbClr r="0" g="0" b="0"/>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rgbClr r="0" g="0" b="0"/>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pSp>
        <p:nvGrpSpPr>
          <p:cNvPr id="20" name="Group 19">
            <a:extLst>
              <a:ext uri="{FF2B5EF4-FFF2-40B4-BE49-F238E27FC236}">
                <a16:creationId xmlns:a16="http://schemas.microsoft.com/office/drawing/2014/main" id="{E937252A-D926-0E4E-896B-81EDF9146ED7}"/>
              </a:ext>
            </a:extLst>
          </p:cNvPr>
          <p:cNvGrpSpPr/>
          <p:nvPr/>
        </p:nvGrpSpPr>
        <p:grpSpPr>
          <a:xfrm>
            <a:off x="0" y="174174"/>
            <a:ext cx="12192000" cy="723796"/>
            <a:chOff x="0" y="174174"/>
            <a:chExt cx="12192000" cy="723796"/>
          </a:xfrm>
        </p:grpSpPr>
        <p:pic>
          <p:nvPicPr>
            <p:cNvPr id="17" name="Picture 16" descr="latex-image-1.pdf">
              <a:extLst>
                <a:ext uri="{FF2B5EF4-FFF2-40B4-BE49-F238E27FC236}">
                  <a16:creationId xmlns:a16="http://schemas.microsoft.com/office/drawing/2014/main" id="{815511CD-DD29-0D46-84D1-84A4E3354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174"/>
              <a:ext cx="12192000" cy="708928"/>
            </a:xfrm>
            <a:prstGeom prst="rect">
              <a:avLst/>
            </a:prstGeom>
          </p:spPr>
        </p:pic>
        <p:sp>
          <p:nvSpPr>
            <p:cNvPr id="19" name="TextBox 18">
              <a:extLst>
                <a:ext uri="{FF2B5EF4-FFF2-40B4-BE49-F238E27FC236}">
                  <a16:creationId xmlns:a16="http://schemas.microsoft.com/office/drawing/2014/main" id="{687681A2-6BA5-224A-AE41-12B9208E87E5}"/>
                </a:ext>
              </a:extLst>
            </p:cNvPr>
            <p:cNvSpPr txBox="1"/>
            <p:nvPr/>
          </p:nvSpPr>
          <p:spPr>
            <a:xfrm>
              <a:off x="0" y="528638"/>
              <a:ext cx="319318" cy="369332"/>
            </a:xfrm>
            <a:prstGeom prst="rect">
              <a:avLst/>
            </a:prstGeom>
            <a:noFill/>
          </p:spPr>
          <p:txBody>
            <a:bodyPr wrap="none" rtlCol="0">
              <a:spAutoFit/>
            </a:bodyPr>
            <a:lstStyle/>
            <a:p>
              <a:r>
                <a:rPr lang="en-US" dirty="0"/>
                <a:t>+</a:t>
              </a:r>
            </a:p>
          </p:txBody>
        </p:sp>
      </p:grpSp>
      <p:sp>
        <p:nvSpPr>
          <p:cNvPr id="21" name="TextBox 20">
            <a:extLst>
              <a:ext uri="{FF2B5EF4-FFF2-40B4-BE49-F238E27FC236}">
                <a16:creationId xmlns:a16="http://schemas.microsoft.com/office/drawing/2014/main" id="{DD9CCD2C-FE95-AC4C-A749-EC91D84967B7}"/>
              </a:ext>
            </a:extLst>
          </p:cNvPr>
          <p:cNvSpPr txBox="1"/>
          <p:nvPr/>
        </p:nvSpPr>
        <p:spPr>
          <a:xfrm>
            <a:off x="8735719" y="1693334"/>
            <a:ext cx="3092513" cy="1477328"/>
          </a:xfrm>
          <a:prstGeom prst="rect">
            <a:avLst/>
          </a:prstGeom>
          <a:noFill/>
        </p:spPr>
        <p:txBody>
          <a:bodyPr wrap="none" rtlCol="0">
            <a:spAutoFit/>
          </a:bodyPr>
          <a:lstStyle/>
          <a:p>
            <a:pPr algn="ctr"/>
            <a:r>
              <a:rPr lang="en-US" dirty="0">
                <a:solidFill>
                  <a:srgbClr val="333399"/>
                </a:solidFill>
                <a:latin typeface="Calibri"/>
                <a:cs typeface="Calibri"/>
              </a:rPr>
              <a:t>0.001*0.002*0.96*0.9*0.7</a:t>
            </a:r>
          </a:p>
          <a:p>
            <a:pPr algn="ctr"/>
            <a:r>
              <a:rPr lang="en-US" dirty="0">
                <a:solidFill>
                  <a:srgbClr val="333399"/>
                </a:solidFill>
                <a:latin typeface="Calibri"/>
                <a:cs typeface="Calibri"/>
              </a:rPr>
              <a:t>+ 0.001*0.002*0.05*0.05*0.01</a:t>
            </a:r>
            <a:br>
              <a:rPr lang="en-US" dirty="0">
                <a:solidFill>
                  <a:srgbClr val="333399"/>
                </a:solidFill>
                <a:latin typeface="Calibri"/>
                <a:cs typeface="Calibri"/>
              </a:rPr>
            </a:br>
            <a:r>
              <a:rPr lang="en-US" dirty="0">
                <a:solidFill>
                  <a:srgbClr val="333399"/>
                </a:solidFill>
                <a:latin typeface="Calibri"/>
                <a:cs typeface="Calibri"/>
              </a:rPr>
              <a:t>+ 0.001*0.998*0.29*0.9*0.7</a:t>
            </a:r>
            <a:br>
              <a:rPr lang="en-US" dirty="0">
                <a:solidFill>
                  <a:srgbClr val="333399"/>
                </a:solidFill>
                <a:latin typeface="Calibri"/>
                <a:cs typeface="Calibri"/>
              </a:rPr>
            </a:br>
            <a:r>
              <a:rPr lang="en-US" dirty="0">
                <a:solidFill>
                  <a:srgbClr val="333399"/>
                </a:solidFill>
                <a:latin typeface="Calibri"/>
                <a:cs typeface="Calibri"/>
              </a:rPr>
              <a:t>+ 0.001*0.998*0.06*0.05*0.01</a:t>
            </a:r>
            <a:br>
              <a:rPr lang="en-US" dirty="0">
                <a:solidFill>
                  <a:srgbClr val="333399"/>
                </a:solidFill>
                <a:latin typeface="Calibri"/>
                <a:cs typeface="Calibri"/>
              </a:rPr>
            </a:br>
            <a:r>
              <a:rPr lang="en-US" dirty="0">
                <a:solidFill>
                  <a:srgbClr val="333399"/>
                </a:solidFill>
                <a:latin typeface="Calibri"/>
                <a:cs typeface="Calibri"/>
              </a:rPr>
              <a:t>= 0.00018357419</a:t>
            </a:r>
            <a:endParaRPr lang="en-US" dirty="0"/>
          </a:p>
        </p:txBody>
      </p:sp>
      <p:sp>
        <p:nvSpPr>
          <p:cNvPr id="22" name="TextBox 21">
            <a:extLst>
              <a:ext uri="{FF2B5EF4-FFF2-40B4-BE49-F238E27FC236}">
                <a16:creationId xmlns:a16="http://schemas.microsoft.com/office/drawing/2014/main" id="{6528C441-2B3C-9C44-851F-236EB2BA4387}"/>
              </a:ext>
            </a:extLst>
          </p:cNvPr>
          <p:cNvSpPr txBox="1"/>
          <p:nvPr/>
        </p:nvSpPr>
        <p:spPr>
          <a:xfrm>
            <a:off x="9220200" y="1334139"/>
            <a:ext cx="1595309"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3" name="TextBox 22">
            <a:extLst>
              <a:ext uri="{FF2B5EF4-FFF2-40B4-BE49-F238E27FC236}">
                <a16:creationId xmlns:a16="http://schemas.microsoft.com/office/drawing/2014/main" id="{FB1818D0-B082-9F42-8FCE-20BD9EB0BB43}"/>
              </a:ext>
            </a:extLst>
          </p:cNvPr>
          <p:cNvSpPr txBox="1"/>
          <p:nvPr/>
        </p:nvSpPr>
        <p:spPr>
          <a:xfrm>
            <a:off x="10450286" y="3016332"/>
            <a:ext cx="184731" cy="369332"/>
          </a:xfrm>
          <a:prstGeom prst="rect">
            <a:avLst/>
          </a:prstGeom>
          <a:noFill/>
        </p:spPr>
        <p:txBody>
          <a:bodyPr wrap="none" rtlCol="0">
            <a:spAutoFit/>
          </a:bodyPr>
          <a:lstStyle/>
          <a:p>
            <a:endParaRPr lang="en-US" dirty="0"/>
          </a:p>
        </p:txBody>
      </p:sp>
      <p:sp>
        <p:nvSpPr>
          <p:cNvPr id="24" name="TextBox 23">
            <a:extLst>
              <a:ext uri="{FF2B5EF4-FFF2-40B4-BE49-F238E27FC236}">
                <a16:creationId xmlns:a16="http://schemas.microsoft.com/office/drawing/2014/main" id="{19CED305-7A4B-6942-8575-B599B4E3BBC9}"/>
              </a:ext>
            </a:extLst>
          </p:cNvPr>
          <p:cNvSpPr txBox="1"/>
          <p:nvPr/>
        </p:nvSpPr>
        <p:spPr>
          <a:xfrm>
            <a:off x="8655029" y="3483395"/>
            <a:ext cx="3209533" cy="1477328"/>
          </a:xfrm>
          <a:prstGeom prst="rect">
            <a:avLst/>
          </a:prstGeom>
          <a:noFill/>
        </p:spPr>
        <p:txBody>
          <a:bodyPr wrap="none" rtlCol="0">
            <a:spAutoFit/>
          </a:bodyPr>
          <a:lstStyle/>
          <a:p>
            <a:pPr algn="ctr"/>
            <a:r>
              <a:rPr lang="en-US" dirty="0">
                <a:solidFill>
                  <a:srgbClr val="333399"/>
                </a:solidFill>
                <a:latin typeface="Calibri"/>
                <a:cs typeface="Calibri"/>
              </a:rPr>
              <a:t>0.999*0.002*0.29*0.9*0.7</a:t>
            </a:r>
          </a:p>
          <a:p>
            <a:pPr algn="ctr"/>
            <a:r>
              <a:rPr lang="en-US" dirty="0">
                <a:solidFill>
                  <a:srgbClr val="333399"/>
                </a:solidFill>
                <a:latin typeface="Calibri"/>
                <a:cs typeface="Calibri"/>
              </a:rPr>
              <a:t>+ 0.999*0.002*0.71*0.05*0.01</a:t>
            </a:r>
            <a:br>
              <a:rPr lang="en-US" dirty="0">
                <a:solidFill>
                  <a:srgbClr val="333399"/>
                </a:solidFill>
                <a:latin typeface="Calibri"/>
                <a:cs typeface="Calibri"/>
              </a:rPr>
            </a:br>
            <a:r>
              <a:rPr lang="en-US" dirty="0">
                <a:solidFill>
                  <a:srgbClr val="333399"/>
                </a:solidFill>
                <a:latin typeface="Calibri"/>
                <a:cs typeface="Calibri"/>
              </a:rPr>
              <a:t>+ 0.999*0.998*0.001*0.9*0.7</a:t>
            </a:r>
            <a:br>
              <a:rPr lang="en-US" dirty="0">
                <a:solidFill>
                  <a:srgbClr val="333399"/>
                </a:solidFill>
                <a:latin typeface="Calibri"/>
                <a:cs typeface="Calibri"/>
              </a:rPr>
            </a:br>
            <a:r>
              <a:rPr lang="en-US" dirty="0">
                <a:solidFill>
                  <a:srgbClr val="333399"/>
                </a:solidFill>
                <a:latin typeface="Calibri"/>
                <a:cs typeface="Calibri"/>
              </a:rPr>
              <a:t>+ 0.999*0.998*0.999*0.05*0.01</a:t>
            </a:r>
            <a:br>
              <a:rPr lang="en-US" dirty="0">
                <a:solidFill>
                  <a:srgbClr val="333399"/>
                </a:solidFill>
                <a:latin typeface="Calibri"/>
                <a:cs typeface="Calibri"/>
              </a:rPr>
            </a:br>
            <a:r>
              <a:rPr lang="en-US" dirty="0">
                <a:solidFill>
                  <a:srgbClr val="333399"/>
                </a:solidFill>
                <a:latin typeface="Calibri"/>
                <a:cs typeface="Calibri"/>
              </a:rPr>
              <a:t>= 0.00149185764</a:t>
            </a:r>
            <a:endParaRPr lang="en-US" dirty="0"/>
          </a:p>
        </p:txBody>
      </p:sp>
      <p:sp>
        <p:nvSpPr>
          <p:cNvPr id="25" name="TextBox 24">
            <a:extLst>
              <a:ext uri="{FF2B5EF4-FFF2-40B4-BE49-F238E27FC236}">
                <a16:creationId xmlns:a16="http://schemas.microsoft.com/office/drawing/2014/main" id="{8513F114-7CB4-EB48-A1BE-B0D52B21BB61}"/>
              </a:ext>
            </a:extLst>
          </p:cNvPr>
          <p:cNvSpPr txBox="1"/>
          <p:nvPr/>
        </p:nvSpPr>
        <p:spPr>
          <a:xfrm>
            <a:off x="9226874" y="3124200"/>
            <a:ext cx="1537600" cy="369332"/>
          </a:xfrm>
          <a:prstGeom prst="rect">
            <a:avLst/>
          </a:prstGeom>
          <a:noFill/>
        </p:spPr>
        <p:txBody>
          <a:bodyPr wrap="none" rtlCol="0">
            <a:spAutoFit/>
          </a:bodyPr>
          <a:lstStyle/>
          <a:p>
            <a:pPr algn="ctr"/>
            <a:r>
              <a:rPr lang="en-US" dirty="0"/>
              <a:t>P(-</a:t>
            </a:r>
            <a:r>
              <a:rPr lang="en-US" dirty="0" err="1"/>
              <a:t>b,+m,+j</a:t>
            </a:r>
            <a:r>
              <a:rPr lang="en-US" dirty="0"/>
              <a:t>) =</a:t>
            </a:r>
          </a:p>
        </p:txBody>
      </p:sp>
      <p:sp>
        <p:nvSpPr>
          <p:cNvPr id="26" name="TextBox 25">
            <a:extLst>
              <a:ext uri="{FF2B5EF4-FFF2-40B4-BE49-F238E27FC236}">
                <a16:creationId xmlns:a16="http://schemas.microsoft.com/office/drawing/2014/main" id="{442AA561-2C21-3B49-9081-993276FFD645}"/>
              </a:ext>
            </a:extLst>
          </p:cNvPr>
          <p:cNvSpPr txBox="1"/>
          <p:nvPr/>
        </p:nvSpPr>
        <p:spPr>
          <a:xfrm>
            <a:off x="9124161" y="5176107"/>
            <a:ext cx="2214581" cy="369332"/>
          </a:xfrm>
          <a:prstGeom prst="rect">
            <a:avLst/>
          </a:prstGeom>
          <a:noFill/>
        </p:spPr>
        <p:txBody>
          <a:bodyPr wrap="none" rtlCol="0">
            <a:spAutoFit/>
          </a:bodyPr>
          <a:lstStyle/>
          <a:p>
            <a:pPr algn="ctr"/>
            <a:r>
              <a:rPr lang="en-US" dirty="0"/>
              <a:t>P(+b | +</a:t>
            </a:r>
            <a:r>
              <a:rPr lang="en-US" dirty="0" err="1"/>
              <a:t>m,+j</a:t>
            </a:r>
            <a:r>
              <a:rPr lang="en-US" dirty="0"/>
              <a:t>) = 0.11</a:t>
            </a:r>
          </a:p>
        </p:txBody>
      </p:sp>
      <p:sp>
        <p:nvSpPr>
          <p:cNvPr id="27" name="TextBox 26">
            <a:extLst>
              <a:ext uri="{FF2B5EF4-FFF2-40B4-BE49-F238E27FC236}">
                <a16:creationId xmlns:a16="http://schemas.microsoft.com/office/drawing/2014/main" id="{65AAF554-B101-BD43-BCA1-F004B14D8A60}"/>
              </a:ext>
            </a:extLst>
          </p:cNvPr>
          <p:cNvSpPr txBox="1"/>
          <p:nvPr/>
        </p:nvSpPr>
        <p:spPr>
          <a:xfrm>
            <a:off x="9144454" y="5616625"/>
            <a:ext cx="2173993" cy="369332"/>
          </a:xfrm>
          <a:prstGeom prst="rect">
            <a:avLst/>
          </a:prstGeom>
          <a:noFill/>
        </p:spPr>
        <p:txBody>
          <a:bodyPr wrap="none" rtlCol="0">
            <a:spAutoFit/>
          </a:bodyPr>
          <a:lstStyle/>
          <a:p>
            <a:pPr algn="ctr"/>
            <a:r>
              <a:rPr lang="en-US" dirty="0"/>
              <a:t>P(-b | +</a:t>
            </a:r>
            <a:r>
              <a:rPr lang="en-US" dirty="0" err="1"/>
              <a:t>m,+j</a:t>
            </a:r>
            <a:r>
              <a:rPr lang="en-US" dirty="0"/>
              <a:t>) = 0.89</a:t>
            </a:r>
          </a:p>
        </p:txBody>
      </p:sp>
    </p:spTree>
    <p:extLst>
      <p:ext uri="{BB962C8B-B14F-4D97-AF65-F5344CB8AC3E}">
        <p14:creationId xmlns:p14="http://schemas.microsoft.com/office/powerpoint/2010/main" val="38838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r>
              <a:rPr lang="en-US">
                <a:latin typeface="Calibri"/>
                <a:ea typeface="ＭＳ Ｐゴシック" pitchFamily="34" charset="-128"/>
                <a:cs typeface="Calibri"/>
              </a:rPr>
              <a:t>Inference by Enumeration?</a:t>
            </a:r>
          </a:p>
        </p:txBody>
      </p:sp>
      <p:pic>
        <p:nvPicPr>
          <p:cNvPr id="2253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0" y="1600200"/>
            <a:ext cx="6380163" cy="421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6019800"/>
            <a:ext cx="7162800" cy="469900"/>
          </a:xfrm>
          <a:prstGeom prst="rect">
            <a:avLst/>
          </a:prstGeom>
        </p:spPr>
      </p:pic>
    </p:spTree>
    <p:extLst>
      <p:ext uri="{BB962C8B-B14F-4D97-AF65-F5344CB8AC3E}">
        <p14:creationId xmlns:p14="http://schemas.microsoft.com/office/powerpoint/2010/main" val="1590816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Calibri"/>
                <a:ea typeface="ＭＳ Ｐゴシック" pitchFamily="34" charset="-128"/>
                <a:cs typeface="Calibri"/>
              </a:rPr>
              <a:t>Inference by Enumeration vs. Variable Elimination</a:t>
            </a:r>
          </a:p>
        </p:txBody>
      </p:sp>
      <p:sp>
        <p:nvSpPr>
          <p:cNvPr id="23554" name="Content Placeholder 2"/>
          <p:cNvSpPr>
            <a:spLocks noGrp="1"/>
          </p:cNvSpPr>
          <p:nvPr>
            <p:ph idx="1"/>
          </p:nvPr>
        </p:nvSpPr>
        <p:spPr>
          <a:xfrm>
            <a:off x="76200" y="1219200"/>
            <a:ext cx="11506200" cy="1295400"/>
          </a:xfrm>
        </p:spPr>
        <p:txBody>
          <a:bodyPr/>
          <a:lstStyle/>
          <a:p>
            <a:r>
              <a:rPr lang="en-US" sz="2400" dirty="0">
                <a:latin typeface="Calibri"/>
                <a:ea typeface="ＭＳ Ｐゴシック" pitchFamily="34" charset="-128"/>
                <a:cs typeface="Calibri"/>
              </a:rPr>
              <a:t>Why is inference by enumeration so slow?</a:t>
            </a:r>
          </a:p>
          <a:p>
            <a:pPr lvl="1"/>
            <a:r>
              <a:rPr lang="en-US" sz="2000" dirty="0">
                <a:latin typeface="Calibri"/>
                <a:ea typeface="ＭＳ Ｐゴシック" pitchFamily="34" charset="-128"/>
                <a:cs typeface="Calibri"/>
              </a:rPr>
              <a:t>You join up the whole joint distribution before you sum out the hidden variables</a:t>
            </a:r>
          </a:p>
          <a:p>
            <a:pPr lvl="1"/>
            <a:endParaRPr lang="en-US" sz="2000" dirty="0">
              <a:latin typeface="Calibri"/>
              <a:ea typeface="ＭＳ Ｐゴシック" pitchFamily="34" charset="-128"/>
              <a:cs typeface="Calibri"/>
            </a:endParaRPr>
          </a:p>
          <a:p>
            <a:r>
              <a:rPr lang="en-US" sz="2400" dirty="0">
                <a:latin typeface="Calibri"/>
                <a:ea typeface="ＭＳ Ｐゴシック" pitchFamily="34" charset="-128"/>
                <a:cs typeface="Calibri"/>
              </a:rPr>
              <a:t>Advanced technique: Variable Elimination</a:t>
            </a:r>
          </a:p>
          <a:p>
            <a:pPr lvl="1"/>
            <a:r>
              <a:rPr lang="en-US" sz="2000" dirty="0">
                <a:latin typeface="Calibri"/>
                <a:ea typeface="ＭＳ Ｐゴシック" pitchFamily="34" charset="-128"/>
                <a:cs typeface="Calibri"/>
              </a:rPr>
              <a:t>Interleave joining and marginalizing </a:t>
            </a:r>
          </a:p>
          <a:p>
            <a:pPr lvl="1"/>
            <a:r>
              <a:rPr lang="en-US" sz="2000" dirty="0">
                <a:latin typeface="Calibri"/>
                <a:cs typeface="Calibri"/>
              </a:rPr>
              <a:t>Still NP-hard, but usually much faster than inference by enumeration</a:t>
            </a:r>
          </a:p>
          <a:p>
            <a:pPr lvl="1"/>
            <a:r>
              <a:rPr lang="en-US" sz="2000" dirty="0">
                <a:latin typeface="Calibri"/>
                <a:cs typeface="Calibri"/>
              </a:rPr>
              <a:t>See the textbook for a description.</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r>
              <a:rPr lang="en-US" sz="2000" dirty="0">
                <a:latin typeface="Calibri"/>
                <a:cs typeface="Calibri"/>
              </a:rPr>
              <a:t>First we’ll need some new notation: factors</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a:p>
            <a:pPr lvl="1"/>
            <a:endParaRPr lang="en-US" sz="1800" dirty="0">
              <a:latin typeface="Calibri"/>
              <a:ea typeface="ＭＳ Ｐゴシック" pitchFamily="34" charset="-128"/>
              <a:cs typeface="Calibri"/>
            </a:endParaRPr>
          </a:p>
        </p:txBody>
      </p:sp>
    </p:spTree>
    <p:extLst>
      <p:ext uri="{BB962C8B-B14F-4D97-AF65-F5344CB8AC3E}">
        <p14:creationId xmlns:p14="http://schemas.microsoft.com/office/powerpoint/2010/main" val="84210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03922"/>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Abbeel --- University of California, Berkeley</a:t>
            </a:r>
          </a:p>
          <a:p>
            <a:pPr algn="ctr">
              <a:spcBef>
                <a:spcPct val="50000"/>
              </a:spcBef>
            </a:pPr>
            <a:r>
              <a:rPr lang="en-US" sz="1400" dirty="0">
                <a:latin typeface="Calibri"/>
                <a:cs typeface="Calibri"/>
              </a:rPr>
              <a:t>[These slides were created by Dan Klein and Pieter Abbeel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sp>
        <p:nvSpPr>
          <p:cNvPr id="6" name="Rectangle 2"/>
          <p:cNvSpPr txBox="1">
            <a:spLocks noChangeArrowheads="1"/>
          </p:cNvSpPr>
          <p:nvPr/>
        </p:nvSpPr>
        <p:spPr bwMode="auto">
          <a:xfrm>
            <a:off x="152400" y="1447800"/>
            <a:ext cx="7391400" cy="1470025"/>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lvl1pPr algn="ctr" rtl="0" eaLnBrk="1" fontAlgn="base" hangingPunct="1">
              <a:spcBef>
                <a:spcPct val="0"/>
              </a:spcBef>
              <a:spcAft>
                <a:spcPct val="0"/>
              </a:spcAft>
              <a:defRPr sz="4400">
                <a:solidFill>
                  <a:schemeClr val="accent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a:lstStyle>
          <a:p>
            <a:r>
              <a:rPr lang="en-US"/>
              <a:t>Next time: Naïve </a:t>
            </a:r>
            <a:r>
              <a:rPr lang="en-US" dirty="0"/>
              <a:t>Bayes</a:t>
            </a:r>
            <a:endParaRPr lang="en-US" sz="2800" kern="0" dirty="0"/>
          </a:p>
        </p:txBody>
      </p:sp>
      <p:sp>
        <p:nvSpPr>
          <p:cNvPr id="9" name="TextBox 8"/>
          <p:cNvSpPr txBox="1"/>
          <p:nvPr/>
        </p:nvSpPr>
        <p:spPr>
          <a:xfrm>
            <a:off x="1108292" y="3271722"/>
            <a:ext cx="5614992" cy="830997"/>
          </a:xfrm>
          <a:prstGeom prst="rect">
            <a:avLst/>
          </a:prstGeom>
          <a:noFill/>
        </p:spPr>
        <p:txBody>
          <a:bodyPr wrap="square" rtlCol="0">
            <a:spAutoFit/>
          </a:bodyPr>
          <a:lstStyle/>
          <a:p>
            <a:pPr algn="ctr"/>
            <a:r>
              <a:rPr lang="en-US" sz="2400" dirty="0">
                <a:solidFill>
                  <a:srgbClr val="FF0000"/>
                </a:solidFill>
              </a:rPr>
              <a:t>Read AIMA </a:t>
            </a:r>
            <a:br>
              <a:rPr lang="en-US" sz="2400" dirty="0">
                <a:solidFill>
                  <a:srgbClr val="FF0000"/>
                </a:solidFill>
              </a:rPr>
            </a:br>
            <a:r>
              <a:rPr lang="en-US" sz="2400" dirty="0">
                <a:solidFill>
                  <a:srgbClr val="FF0000"/>
                </a:solidFill>
              </a:rPr>
              <a:t>Section 19.1</a:t>
            </a:r>
            <a:endParaRPr lang="en-US" sz="2400" dirty="0"/>
          </a:p>
        </p:txBody>
      </p:sp>
      <p:pic>
        <p:nvPicPr>
          <p:cNvPr id="10" name="Picture 4" descr="Russell &amp; Norvig, Artificial Intelligence: A Modern Approach, 4th Edition |  Pearson">
            <a:extLst>
              <a:ext uri="{FF2B5EF4-FFF2-40B4-BE49-F238E27FC236}">
                <a16:creationId xmlns:a16="http://schemas.microsoft.com/office/drawing/2014/main" id="{80F24030-9A6B-534E-AE70-9E8852FD14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96300" y="240269"/>
            <a:ext cx="4287408" cy="5426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7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latin typeface="Calibri"/>
                <a:cs typeface="Calibri"/>
              </a:rPr>
              <a:t>Independence</a:t>
            </a:r>
          </a:p>
        </p:txBody>
      </p:sp>
      <p:sp>
        <p:nvSpPr>
          <p:cNvPr id="27651" name="Rectangle 3"/>
          <p:cNvSpPr>
            <a:spLocks noGrp="1" noChangeArrowheads="1"/>
          </p:cNvSpPr>
          <p:nvPr>
            <p:ph idx="1"/>
          </p:nvPr>
        </p:nvSpPr>
        <p:spPr/>
        <p:txBody>
          <a:bodyPr/>
          <a:lstStyle/>
          <a:p>
            <a:pPr eaLnBrk="1" hangingPunct="1"/>
            <a:r>
              <a:rPr lang="en-US" dirty="0">
                <a:latin typeface="Calibri"/>
                <a:cs typeface="Calibri"/>
              </a:rPr>
              <a:t>N fair, independent coin flips:</a:t>
            </a:r>
          </a:p>
        </p:txBody>
      </p:sp>
      <p:graphicFrame>
        <p:nvGraphicFramePr>
          <p:cNvPr id="1043475" name="Group 19"/>
          <p:cNvGraphicFramePr>
            <a:graphicFrameLocks noGrp="1"/>
          </p:cNvGraphicFramePr>
          <p:nvPr/>
        </p:nvGraphicFramePr>
        <p:xfrm>
          <a:off x="699676" y="2892425"/>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77" name="Group 21"/>
          <p:cNvGraphicFramePr>
            <a:graphicFrameLocks noGrp="1"/>
          </p:cNvGraphicFramePr>
          <p:nvPr/>
        </p:nvGraphicFramePr>
        <p:xfrm>
          <a:off x="24713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43489" name="Group 33"/>
          <p:cNvGraphicFramePr>
            <a:graphicFrameLocks noGrp="1"/>
          </p:cNvGraphicFramePr>
          <p:nvPr/>
        </p:nvGraphicFramePr>
        <p:xfrm>
          <a:off x="5747926" y="2889250"/>
          <a:ext cx="1428750" cy="742950"/>
        </p:xfrm>
        <a:graphic>
          <a:graphicData uri="http://schemas.openxmlformats.org/drawingml/2006/table">
            <a:tbl>
              <a:tblPr/>
              <a:tblGrid>
                <a:gridCol w="85725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a:ln>
                            <a:noFill/>
                          </a:ln>
                          <a:solidFill>
                            <a:schemeClr val="accent2"/>
                          </a:solidFill>
                          <a:effectLst/>
                          <a:latin typeface="Calibri" pitchFamily="34" charset="0"/>
                          <a:cs typeface="Calibri" pitchFamily="34" charset="0"/>
                        </a:rPr>
                        <a:t>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800" b="0" i="0" u="none" strike="noStrike" cap="none" normalizeH="0" baseline="0" dirty="0">
                          <a:ln>
                            <a:noFill/>
                          </a:ln>
                          <a:solidFill>
                            <a:schemeClr val="accent2"/>
                          </a:solidFill>
                          <a:effectLst/>
                          <a:latin typeface="Calibri" pitchFamily="34" charset="0"/>
                          <a:cs typeface="Calibri" pitchFamily="34" charset="0"/>
                        </a:rPr>
                        <a:t>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27688" name="Picture 48" descr="txp_fig"/>
          <p:cNvPicPr>
            <a:picLocks noChangeAspect="1" noChangeArrowheads="1"/>
          </p:cNvPicPr>
          <p:nvPr>
            <p:custDataLst>
              <p:tags r:id="rId1"/>
            </p:custDataLst>
          </p:nvPr>
        </p:nvPicPr>
        <p:blipFill>
          <a:blip r:embed="rId4" cstate="email">
            <a:extLst>
              <a:ext uri="{28A0092B-C50C-407E-A947-70E740481C1C}">
                <a14:useLocalDpi xmlns:a14="http://schemas.microsoft.com/office/drawing/2010/main" val="0"/>
              </a:ext>
            </a:extLst>
          </a:blip>
          <a:srcRect/>
          <a:stretch>
            <a:fillRect/>
          </a:stretch>
        </p:blipFill>
        <p:spPr bwMode="auto">
          <a:xfrm>
            <a:off x="4585876" y="3170238"/>
            <a:ext cx="469900"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89" name="AutoShape 49"/>
          <p:cNvSpPr>
            <a:spLocks/>
          </p:cNvSpPr>
          <p:nvPr/>
        </p:nvSpPr>
        <p:spPr bwMode="auto">
          <a:xfrm rot="-5400000">
            <a:off x="3804826" y="590550"/>
            <a:ext cx="381000" cy="7124700"/>
          </a:xfrm>
          <a:prstGeom prst="leftBrace">
            <a:avLst>
              <a:gd name="adj1" fmla="val 155833"/>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0" name="Rectangle 52"/>
          <p:cNvSpPr>
            <a:spLocks noChangeArrowheads="1"/>
          </p:cNvSpPr>
          <p:nvPr/>
        </p:nvSpPr>
        <p:spPr bwMode="auto">
          <a:xfrm>
            <a:off x="2680876" y="5181600"/>
            <a:ext cx="2895600" cy="1295400"/>
          </a:xfrm>
          <a:prstGeom prst="rect">
            <a:avLst/>
          </a:prstGeom>
          <a:solidFill>
            <a:schemeClr val="bg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Calibri"/>
              <a:cs typeface="Calibri"/>
            </a:endParaRPr>
          </a:p>
        </p:txBody>
      </p:sp>
      <p:sp>
        <p:nvSpPr>
          <p:cNvPr id="27691" name="AutoShape 57"/>
          <p:cNvSpPr>
            <a:spLocks/>
          </p:cNvSpPr>
          <p:nvPr/>
        </p:nvSpPr>
        <p:spPr bwMode="auto">
          <a:xfrm>
            <a:off x="2299876" y="5105400"/>
            <a:ext cx="152400" cy="1371600"/>
          </a:xfrm>
          <a:prstGeom prst="leftBrace">
            <a:avLst>
              <a:gd name="adj1" fmla="val 75000"/>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7694" name="Freeform 60"/>
          <p:cNvSpPr>
            <a:spLocks/>
          </p:cNvSpPr>
          <p:nvPr/>
        </p:nvSpPr>
        <p:spPr bwMode="auto">
          <a:xfrm>
            <a:off x="2604676" y="5791200"/>
            <a:ext cx="2971800" cy="457200"/>
          </a:xfrm>
          <a:custGeom>
            <a:avLst/>
            <a:gdLst>
              <a:gd name="T0" fmla="*/ 0 w 1872"/>
              <a:gd name="T1" fmla="*/ 2147483647 h 288"/>
              <a:gd name="T2" fmla="*/ 2147483647 w 1872"/>
              <a:gd name="T3" fmla="*/ 0 h 288"/>
              <a:gd name="T4" fmla="*/ 2147483647 w 1872"/>
              <a:gd name="T5" fmla="*/ 2147483647 h 288"/>
              <a:gd name="T6" fmla="*/ 2147483647 w 1872"/>
              <a:gd name="T7" fmla="*/ 0 h 288"/>
              <a:gd name="T8" fmla="*/ 2147483647 w 1872"/>
              <a:gd name="T9" fmla="*/ 2147483647 h 288"/>
              <a:gd name="T10" fmla="*/ 2147483647 w 1872"/>
              <a:gd name="T11" fmla="*/ 0 h 288"/>
              <a:gd name="T12" fmla="*/ 2147483647 w 1872"/>
              <a:gd name="T13" fmla="*/ 2147483647 h 288"/>
              <a:gd name="T14" fmla="*/ 2147483647 w 1872"/>
              <a:gd name="T15" fmla="*/ 2147483647 h 288"/>
              <a:gd name="T16" fmla="*/ 2147483647 w 1872"/>
              <a:gd name="T17" fmla="*/ 2147483647 h 288"/>
              <a:gd name="T18" fmla="*/ 2147483647 w 1872"/>
              <a:gd name="T19" fmla="*/ 2147483647 h 288"/>
              <a:gd name="T20" fmla="*/ 2147483647 w 1872"/>
              <a:gd name="T21" fmla="*/ 2147483647 h 288"/>
              <a:gd name="T22" fmla="*/ 2147483647 w 1872"/>
              <a:gd name="T23" fmla="*/ 2147483647 h 288"/>
              <a:gd name="T24" fmla="*/ 2147483647 w 1872"/>
              <a:gd name="T25" fmla="*/ 2147483647 h 288"/>
              <a:gd name="T26" fmla="*/ 0 w 1872"/>
              <a:gd name="T27" fmla="*/ 2147483647 h 288"/>
              <a:gd name="T28" fmla="*/ 0 w 1872"/>
              <a:gd name="T29" fmla="*/ 2147483647 h 28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72"/>
              <a:gd name="T46" fmla="*/ 0 h 288"/>
              <a:gd name="T47" fmla="*/ 1872 w 1872"/>
              <a:gd name="T48" fmla="*/ 288 h 28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72" h="288">
                <a:moveTo>
                  <a:pt x="0" y="115"/>
                </a:moveTo>
                <a:lnTo>
                  <a:pt x="197" y="0"/>
                </a:lnTo>
                <a:lnTo>
                  <a:pt x="493" y="58"/>
                </a:lnTo>
                <a:lnTo>
                  <a:pt x="837" y="0"/>
                </a:lnTo>
                <a:lnTo>
                  <a:pt x="1182" y="115"/>
                </a:lnTo>
                <a:lnTo>
                  <a:pt x="1576" y="0"/>
                </a:lnTo>
                <a:lnTo>
                  <a:pt x="1872" y="115"/>
                </a:lnTo>
                <a:lnTo>
                  <a:pt x="1872" y="230"/>
                </a:lnTo>
                <a:lnTo>
                  <a:pt x="1576" y="173"/>
                </a:lnTo>
                <a:lnTo>
                  <a:pt x="1182" y="288"/>
                </a:lnTo>
                <a:lnTo>
                  <a:pt x="841" y="136"/>
                </a:lnTo>
                <a:lnTo>
                  <a:pt x="502" y="201"/>
                </a:lnTo>
                <a:lnTo>
                  <a:pt x="197" y="173"/>
                </a:lnTo>
                <a:lnTo>
                  <a:pt x="0" y="230"/>
                </a:lnTo>
                <a:lnTo>
                  <a:pt x="0" y="11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latin typeface="Calibri"/>
              <a:cs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2524" y="1150853"/>
            <a:ext cx="3229661" cy="3085479"/>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609" y="4749346"/>
            <a:ext cx="4115264" cy="1860625"/>
          </a:xfrm>
          <a:prstGeom prst="rect">
            <a:avLst/>
          </a:prstGeom>
        </p:spPr>
      </p:pic>
      <p:sp>
        <p:nvSpPr>
          <p:cNvPr id="4" name="TextBox 3">
            <a:extLst>
              <a:ext uri="{FF2B5EF4-FFF2-40B4-BE49-F238E27FC236}">
                <a16:creationId xmlns:a16="http://schemas.microsoft.com/office/drawing/2014/main" id="{DEA176C9-097B-BAF8-984D-35D2F954F91F}"/>
              </a:ext>
            </a:extLst>
          </p:cNvPr>
          <p:cNvSpPr txBox="1"/>
          <p:nvPr/>
        </p:nvSpPr>
        <p:spPr>
          <a:xfrm>
            <a:off x="1026765" y="2495035"/>
            <a:ext cx="731290" cy="369332"/>
          </a:xfrm>
          <a:prstGeom prst="rect">
            <a:avLst/>
          </a:prstGeom>
          <a:noFill/>
        </p:spPr>
        <p:txBody>
          <a:bodyPr wrap="none" rtlCol="0">
            <a:spAutoFit/>
          </a:bodyPr>
          <a:lstStyle/>
          <a:p>
            <a:r>
              <a:rPr lang="en-US" dirty="0"/>
              <a:t>P(X</a:t>
            </a:r>
            <a:r>
              <a:rPr lang="en-US" baseline="-25000" dirty="0"/>
              <a:t>1</a:t>
            </a:r>
            <a:r>
              <a:rPr lang="en-US" dirty="0"/>
              <a:t>)</a:t>
            </a:r>
          </a:p>
        </p:txBody>
      </p:sp>
      <p:sp>
        <p:nvSpPr>
          <p:cNvPr id="20" name="TextBox 19">
            <a:extLst>
              <a:ext uri="{FF2B5EF4-FFF2-40B4-BE49-F238E27FC236}">
                <a16:creationId xmlns:a16="http://schemas.microsoft.com/office/drawing/2014/main" id="{42213277-8AF9-BB1D-D595-F65F0E36EDE1}"/>
              </a:ext>
            </a:extLst>
          </p:cNvPr>
          <p:cNvSpPr txBox="1"/>
          <p:nvPr/>
        </p:nvSpPr>
        <p:spPr>
          <a:xfrm>
            <a:off x="2786498" y="2495035"/>
            <a:ext cx="731290" cy="369332"/>
          </a:xfrm>
          <a:prstGeom prst="rect">
            <a:avLst/>
          </a:prstGeom>
          <a:noFill/>
        </p:spPr>
        <p:txBody>
          <a:bodyPr wrap="none" rtlCol="0">
            <a:spAutoFit/>
          </a:bodyPr>
          <a:lstStyle/>
          <a:p>
            <a:r>
              <a:rPr lang="en-US" dirty="0"/>
              <a:t>P(X</a:t>
            </a:r>
            <a:r>
              <a:rPr lang="en-US" baseline="-25000" dirty="0"/>
              <a:t>2</a:t>
            </a:r>
            <a:r>
              <a:rPr lang="en-US" dirty="0"/>
              <a:t>)</a:t>
            </a:r>
          </a:p>
        </p:txBody>
      </p:sp>
      <p:sp>
        <p:nvSpPr>
          <p:cNvPr id="21" name="TextBox 20">
            <a:extLst>
              <a:ext uri="{FF2B5EF4-FFF2-40B4-BE49-F238E27FC236}">
                <a16:creationId xmlns:a16="http://schemas.microsoft.com/office/drawing/2014/main" id="{CE520F21-B0C3-A33E-3342-1AD6721B69C4}"/>
              </a:ext>
            </a:extLst>
          </p:cNvPr>
          <p:cNvSpPr txBox="1"/>
          <p:nvPr/>
        </p:nvSpPr>
        <p:spPr>
          <a:xfrm>
            <a:off x="6088243" y="2479092"/>
            <a:ext cx="731290" cy="369332"/>
          </a:xfrm>
          <a:prstGeom prst="rect">
            <a:avLst/>
          </a:prstGeom>
          <a:noFill/>
        </p:spPr>
        <p:txBody>
          <a:bodyPr wrap="none" rtlCol="0">
            <a:spAutoFit/>
          </a:bodyPr>
          <a:lstStyle/>
          <a:p>
            <a:r>
              <a:rPr lang="en-US" dirty="0"/>
              <a:t>P(</a:t>
            </a:r>
            <a:r>
              <a:rPr lang="en-US" dirty="0" err="1"/>
              <a:t>X</a:t>
            </a:r>
            <a:r>
              <a:rPr lang="en-US" baseline="-25000" dirty="0" err="1"/>
              <a:t>n</a:t>
            </a:r>
            <a:r>
              <a:rPr lang="en-US" dirty="0"/>
              <a:t>)</a:t>
            </a:r>
          </a:p>
        </p:txBody>
      </p:sp>
      <p:sp>
        <p:nvSpPr>
          <p:cNvPr id="22" name="TextBox 21">
            <a:extLst>
              <a:ext uri="{FF2B5EF4-FFF2-40B4-BE49-F238E27FC236}">
                <a16:creationId xmlns:a16="http://schemas.microsoft.com/office/drawing/2014/main" id="{73FA7AEE-7CD7-4319-61C0-895A07D8DAF2}"/>
              </a:ext>
            </a:extLst>
          </p:cNvPr>
          <p:cNvSpPr txBox="1"/>
          <p:nvPr/>
        </p:nvSpPr>
        <p:spPr>
          <a:xfrm>
            <a:off x="2895600" y="4680505"/>
            <a:ext cx="1760418" cy="369332"/>
          </a:xfrm>
          <a:prstGeom prst="rect">
            <a:avLst/>
          </a:prstGeom>
          <a:noFill/>
        </p:spPr>
        <p:txBody>
          <a:bodyPr wrap="none" rtlCol="0">
            <a:spAutoFit/>
          </a:bodyPr>
          <a:lstStyle/>
          <a:p>
            <a:r>
              <a:rPr lang="en-US" dirty="0"/>
              <a:t>P(X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p>
        </p:txBody>
      </p:sp>
      <p:sp>
        <p:nvSpPr>
          <p:cNvPr id="23" name="TextBox 22">
            <a:extLst>
              <a:ext uri="{FF2B5EF4-FFF2-40B4-BE49-F238E27FC236}">
                <a16:creationId xmlns:a16="http://schemas.microsoft.com/office/drawing/2014/main" id="{12A2BC10-57B9-1061-4DA1-7735EF8158AE}"/>
              </a:ext>
            </a:extLst>
          </p:cNvPr>
          <p:cNvSpPr txBox="1"/>
          <p:nvPr/>
        </p:nvSpPr>
        <p:spPr>
          <a:xfrm>
            <a:off x="1863910" y="5606534"/>
            <a:ext cx="397866" cy="369332"/>
          </a:xfrm>
          <a:prstGeom prst="rect">
            <a:avLst/>
          </a:prstGeom>
          <a:noFill/>
        </p:spPr>
        <p:txBody>
          <a:bodyPr wrap="none" rtlCol="0">
            <a:spAutoFit/>
          </a:bodyPr>
          <a:lstStyle/>
          <a:p>
            <a:r>
              <a:rPr lang="en-US" dirty="0"/>
              <a:t>2</a:t>
            </a:r>
            <a:r>
              <a:rPr lang="en-US" baseline="30000" dirty="0"/>
              <a:t>n</a:t>
            </a:r>
          </a:p>
        </p:txBody>
      </p:sp>
    </p:spTree>
    <p:extLst>
      <p:ext uri="{BB962C8B-B14F-4D97-AF65-F5344CB8AC3E}">
        <p14:creationId xmlns:p14="http://schemas.microsoft.com/office/powerpoint/2010/main" val="173294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
          <p:cNvSpPr txBox="1">
            <a:spLocks noGrp="1"/>
          </p:cNvSpPr>
          <p:nvPr>
            <p:ph type="body" idx="4294967295"/>
          </p:nvPr>
        </p:nvSpPr>
        <p:spPr>
          <a:xfrm>
            <a:off x="699771" y="2286701"/>
            <a:ext cx="5153100" cy="2710200"/>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4800"/>
              <a:buNone/>
            </a:pPr>
            <a:r>
              <a:rPr lang="en-US" sz="5900" b="1" dirty="0">
                <a:solidFill>
                  <a:srgbClr val="370661"/>
                </a:solidFill>
              </a:rPr>
              <a:t>Probabilistic Reasoning and Bayes Nets</a:t>
            </a:r>
          </a:p>
        </p:txBody>
      </p:sp>
      <p:sp>
        <p:nvSpPr>
          <p:cNvPr id="2" name="Rectangle 1">
            <a:extLst>
              <a:ext uri="{FF2B5EF4-FFF2-40B4-BE49-F238E27FC236}">
                <a16:creationId xmlns:a16="http://schemas.microsoft.com/office/drawing/2014/main" id="{03E2862E-CBE8-1344-BD73-FB2EED41CF57}"/>
              </a:ext>
            </a:extLst>
          </p:cNvPr>
          <p:cNvSpPr/>
          <p:nvPr/>
        </p:nvSpPr>
        <p:spPr>
          <a:xfrm>
            <a:off x="2416512" y="5918537"/>
            <a:ext cx="7764718" cy="923330"/>
          </a:xfrm>
          <a:prstGeom prst="rect">
            <a:avLst/>
          </a:prstGeom>
        </p:spPr>
        <p:txBody>
          <a:bodyPr wrap="square" lIns="91440" tIns="45720" rIns="91440" bIns="45720" anchor="t">
            <a:spAutoFit/>
          </a:bodyPr>
          <a:lstStyle/>
          <a:p>
            <a:r>
              <a:rPr lang="en-US" dirty="0">
                <a:solidFill>
                  <a:schemeClr val="bg1"/>
                </a:solidFill>
                <a:latin typeface="Open Sans"/>
              </a:rPr>
              <a:t>Slides courtesy of Dan Klein and Pieter </a:t>
            </a:r>
            <a:r>
              <a:rPr lang="en-US" dirty="0" err="1">
                <a:solidFill>
                  <a:schemeClr val="bg1"/>
                </a:solidFill>
                <a:latin typeface="Open Sans"/>
              </a:rPr>
              <a:t>Abbeel</a:t>
            </a:r>
            <a:r>
              <a:rPr lang="en-US" dirty="0">
                <a:solidFill>
                  <a:schemeClr val="bg1"/>
                </a:solidFill>
                <a:latin typeface="Open Sans"/>
              </a:rPr>
              <a:t>.</a:t>
            </a:r>
            <a:br>
              <a:rPr lang="en-US" dirty="0">
                <a:solidFill>
                  <a:schemeClr val="bg1"/>
                </a:solidFill>
                <a:latin typeface="Open Sans"/>
              </a:rPr>
            </a:br>
            <a:r>
              <a:rPr lang="en-US" dirty="0">
                <a:solidFill>
                  <a:schemeClr val="bg1"/>
                </a:solidFill>
                <a:latin typeface="Open Sans"/>
              </a:rPr>
              <a:t>All of UC Berkeley’s Intro to AI at materials are available at http://</a:t>
            </a:r>
            <a:r>
              <a:rPr lang="en-US" dirty="0" err="1">
                <a:solidFill>
                  <a:schemeClr val="bg1"/>
                </a:solidFill>
                <a:latin typeface="Open Sans"/>
              </a:rPr>
              <a:t>ai.berkeley.edu</a:t>
            </a:r>
            <a:r>
              <a:rPr lang="en-US" dirty="0">
                <a:solidFill>
                  <a:schemeClr val="bg1"/>
                </a:solidFill>
                <a:latin typeface="Open Sans"/>
              </a:rPr>
              <a:t>.</a:t>
            </a:r>
          </a:p>
        </p:txBody>
      </p:sp>
      <p:sp>
        <p:nvSpPr>
          <p:cNvPr id="3" name="Google Shape;295;p20">
            <a:extLst>
              <a:ext uri="{FF2B5EF4-FFF2-40B4-BE49-F238E27FC236}">
                <a16:creationId xmlns:a16="http://schemas.microsoft.com/office/drawing/2014/main" id="{880E76D7-8982-A95D-1317-CF6279C8FA49}"/>
              </a:ext>
            </a:extLst>
          </p:cNvPr>
          <p:cNvSpPr/>
          <p:nvPr/>
        </p:nvSpPr>
        <p:spPr>
          <a:xfrm>
            <a:off x="6629400" y="522010"/>
            <a:ext cx="4454353" cy="1153220"/>
          </a:xfrm>
          <a:prstGeom prst="wedgeRoundRectCallout">
            <a:avLst>
              <a:gd name="adj1" fmla="val 47582"/>
              <a:gd name="adj2" fmla="val 203167"/>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Thank you for voting!!!</a:t>
            </a:r>
            <a:endParaRPr sz="2500" b="1" dirty="0">
              <a:solidFill>
                <a:schemeClr val="dk1"/>
              </a:solidFill>
              <a:latin typeface="Open Sans"/>
              <a:ea typeface="Open Sans"/>
              <a:cs typeface="Open Sans"/>
              <a:sym typeface="Open Sans"/>
            </a:endParaRPr>
          </a:p>
        </p:txBody>
      </p:sp>
      <p:sp>
        <p:nvSpPr>
          <p:cNvPr id="4" name="Google Shape;295;p20">
            <a:extLst>
              <a:ext uri="{FF2B5EF4-FFF2-40B4-BE49-F238E27FC236}">
                <a16:creationId xmlns:a16="http://schemas.microsoft.com/office/drawing/2014/main" id="{D5F883D6-90CA-6B45-B889-049614049C90}"/>
              </a:ext>
            </a:extLst>
          </p:cNvPr>
          <p:cNvSpPr/>
          <p:nvPr/>
        </p:nvSpPr>
        <p:spPr>
          <a:xfrm>
            <a:off x="5029200" y="2320852"/>
            <a:ext cx="4454353" cy="1153220"/>
          </a:xfrm>
          <a:prstGeom prst="wedgeRoundRectCallout">
            <a:avLst>
              <a:gd name="adj1" fmla="val 69670"/>
              <a:gd name="adj2" fmla="val 91758"/>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We had an 80% participation rate in the extra credit assignment.</a:t>
            </a:r>
            <a:endParaRPr sz="2500" b="1" dirty="0">
              <a:solidFill>
                <a:schemeClr val="dk1"/>
              </a:solidFill>
              <a:latin typeface="Open Sans"/>
              <a:ea typeface="Open Sans"/>
              <a:cs typeface="Open Sans"/>
              <a:sym typeface="Open Sans"/>
            </a:endParaRPr>
          </a:p>
        </p:txBody>
      </p:sp>
      <p:sp>
        <p:nvSpPr>
          <p:cNvPr id="5" name="Google Shape;295;p20">
            <a:extLst>
              <a:ext uri="{FF2B5EF4-FFF2-40B4-BE49-F238E27FC236}">
                <a16:creationId xmlns:a16="http://schemas.microsoft.com/office/drawing/2014/main" id="{67CD69C0-F909-3A03-B427-994DA0778E68}"/>
              </a:ext>
            </a:extLst>
          </p:cNvPr>
          <p:cNvSpPr/>
          <p:nvPr/>
        </p:nvSpPr>
        <p:spPr>
          <a:xfrm>
            <a:off x="4998334" y="4119694"/>
            <a:ext cx="4454353" cy="1153220"/>
          </a:xfrm>
          <a:prstGeom prst="wedgeRoundRectCallout">
            <a:avLst>
              <a:gd name="adj1" fmla="val 70450"/>
              <a:gd name="adj2" fmla="val -46750"/>
              <a:gd name="adj3" fmla="val 0"/>
            </a:avLst>
          </a:prstGeom>
          <a:solidFill>
            <a:srgbClr val="FFAE2B"/>
          </a:solidFill>
          <a:ln>
            <a:noFill/>
          </a:ln>
        </p:spPr>
        <p:txBody>
          <a:bodyPr spcFirstLastPara="1" wrap="square" lIns="91425" tIns="91425" rIns="91425" bIns="91425" anchor="ctr" anchorCtr="0">
            <a:noAutofit/>
          </a:bodyPr>
          <a:lstStyle/>
          <a:p>
            <a:pPr lvl="0" algn="ctr"/>
            <a:r>
              <a:rPr lang="en-US" sz="2500" b="1" dirty="0">
                <a:solidFill>
                  <a:schemeClr val="dk1"/>
                </a:solidFill>
                <a:latin typeface="Open Sans"/>
                <a:ea typeface="Open Sans"/>
                <a:cs typeface="Open Sans"/>
                <a:sym typeface="Open Sans"/>
              </a:rPr>
              <a:t>8 years ago,</a:t>
            </a:r>
          </a:p>
          <a:p>
            <a:pPr lvl="0" algn="ctr"/>
            <a:r>
              <a:rPr lang="en-US" sz="2500" b="1" dirty="0">
                <a:solidFill>
                  <a:schemeClr val="dk1"/>
                </a:solidFill>
                <a:latin typeface="Open Sans"/>
                <a:ea typeface="Open Sans"/>
                <a:cs typeface="Open Sans"/>
                <a:sym typeface="Open Sans"/>
              </a:rPr>
              <a:t> only 20% of eligible Penn students voted.</a:t>
            </a:r>
            <a:endParaRPr sz="2500"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91435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828800"/>
            <a:ext cx="5041097" cy="3014588"/>
          </a:xfrm>
          <a:prstGeom prst="rect">
            <a:avLst/>
          </a:prstGeom>
        </p:spPr>
      </p:pic>
      <p:sp>
        <p:nvSpPr>
          <p:cNvPr id="10242" name="Rectangle 2"/>
          <p:cNvSpPr>
            <a:spLocks noGrp="1" noChangeArrowheads="1"/>
          </p:cNvSpPr>
          <p:nvPr>
            <p:ph type="title"/>
          </p:nvPr>
        </p:nvSpPr>
        <p:spPr/>
        <p:txBody>
          <a:bodyPr/>
          <a:lstStyle/>
          <a:p>
            <a:r>
              <a:rPr lang="en-US" dirty="0">
                <a:latin typeface="Calibri"/>
                <a:cs typeface="Calibri"/>
              </a:rPr>
              <a:t>Conditional Independence</a:t>
            </a:r>
          </a:p>
        </p:txBody>
      </p:sp>
      <p:sp>
        <p:nvSpPr>
          <p:cNvPr id="1045507" name="Rectangle 3"/>
          <p:cNvSpPr>
            <a:spLocks noGrp="1" noChangeArrowheads="1"/>
          </p:cNvSpPr>
          <p:nvPr>
            <p:ph idx="1"/>
          </p:nvPr>
        </p:nvSpPr>
        <p:spPr>
          <a:xfrm>
            <a:off x="304800" y="1397001"/>
            <a:ext cx="6858000" cy="4729164"/>
          </a:xfrm>
        </p:spPr>
        <p:txBody>
          <a:bodyPr/>
          <a:lstStyle/>
          <a:p>
            <a:pPr eaLnBrk="1" hangingPunct="1">
              <a:lnSpc>
                <a:spcPct val="80000"/>
              </a:lnSpc>
            </a:pPr>
            <a:r>
              <a:rPr lang="en-US" sz="2000" dirty="0">
                <a:latin typeface="Calibri"/>
                <a:cs typeface="Calibri"/>
              </a:rPr>
              <a:t>P(Toothache, Cavity, Detect)</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If I have a cavity, the probability that the probe detects it doesn't depend on whether I have a toothache:</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The same independence holds if I don</a:t>
            </a:r>
            <a:r>
              <a:rPr lang="ja-JP" altLang="en-US" sz="2000" dirty="0">
                <a:latin typeface="Calibri"/>
                <a:cs typeface="Calibri"/>
              </a:rPr>
              <a:t>’</a:t>
            </a:r>
            <a:r>
              <a:rPr lang="en-US" sz="2000" dirty="0">
                <a:latin typeface="Calibri"/>
                <a:cs typeface="Calibri"/>
              </a:rPr>
              <a:t>t have a cavity:</a:t>
            </a:r>
          </a:p>
          <a:p>
            <a:pPr lvl="1" eaLnBrk="1" hangingPunct="1">
              <a:lnSpc>
                <a:spcPct val="80000"/>
              </a:lnSpc>
            </a:pPr>
            <a:r>
              <a:rPr lang="en-US" sz="1800" dirty="0">
                <a:latin typeface="Calibri"/>
                <a:cs typeface="Calibri"/>
              </a:rPr>
              <a:t>P(+detect | +toothache, </a:t>
            </a:r>
            <a:r>
              <a:rPr lang="en-US" sz="1800" dirty="0">
                <a:latin typeface="Calibri"/>
                <a:cs typeface="Calibri"/>
                <a:sym typeface="Symbol" charset="0"/>
              </a:rPr>
              <a:t>-</a:t>
            </a:r>
            <a:r>
              <a:rPr lang="en-US" sz="1800" dirty="0">
                <a:latin typeface="Calibri"/>
                <a:cs typeface="Calibri"/>
              </a:rPr>
              <a:t>cavity) = P(+detect| </a:t>
            </a:r>
            <a:r>
              <a:rPr lang="en-US" sz="1800" dirty="0">
                <a:latin typeface="Calibri"/>
                <a:cs typeface="Calibri"/>
                <a:sym typeface="Symbol" charset="0"/>
              </a:rPr>
              <a:t>-</a:t>
            </a:r>
            <a:r>
              <a:rPr lang="en-US" sz="1800" dirty="0">
                <a:latin typeface="Calibri"/>
                <a:cs typeface="Calibri"/>
              </a:rPr>
              <a:t>cavity)</a:t>
            </a:r>
          </a:p>
          <a:p>
            <a:pPr eaLnBrk="1" hangingPunct="1">
              <a:lnSpc>
                <a:spcPct val="80000"/>
              </a:lnSpc>
            </a:pPr>
            <a:endParaRPr lang="en-US" sz="2000" dirty="0">
              <a:latin typeface="Calibri"/>
              <a:cs typeface="Calibri"/>
            </a:endParaRPr>
          </a:p>
          <a:p>
            <a:pPr eaLnBrk="1" hangingPunct="1">
              <a:lnSpc>
                <a:spcPct val="80000"/>
              </a:lnSpc>
            </a:pPr>
            <a:r>
              <a:rPr lang="en-US" sz="2000" dirty="0">
                <a:latin typeface="Calibri"/>
                <a:cs typeface="Calibri"/>
              </a:rPr>
              <a:t>Detect is </a:t>
            </a:r>
            <a:r>
              <a:rPr lang="en-US" sz="2000" i="1" dirty="0">
                <a:latin typeface="Calibri"/>
                <a:cs typeface="Calibri"/>
              </a:rPr>
              <a:t>conditionally independent</a:t>
            </a:r>
            <a:r>
              <a:rPr lang="en-US" sz="2000" dirty="0">
                <a:latin typeface="Calibri"/>
                <a:cs typeface="Calibri"/>
              </a:rPr>
              <a:t> of Toothache given Cavity:</a:t>
            </a:r>
          </a:p>
          <a:p>
            <a:pPr lvl="1" eaLnBrk="1" hangingPunct="1">
              <a:lnSpc>
                <a:spcPct val="80000"/>
              </a:lnSpc>
            </a:pPr>
            <a:r>
              <a:rPr lang="en-US" sz="1800" dirty="0">
                <a:latin typeface="Calibri"/>
                <a:cs typeface="Calibri"/>
              </a:rPr>
              <a:t>P(Detect | Toothache, Cavity) = P(Detect | Cavity)</a:t>
            </a:r>
          </a:p>
          <a:p>
            <a:pPr eaLnBrk="1" hangingPunct="1">
              <a:lnSpc>
                <a:spcPct val="80000"/>
              </a:lnSpc>
            </a:pPr>
            <a:endParaRPr lang="en-US" sz="2000" dirty="0">
              <a:latin typeface="Calibri"/>
              <a:cs typeface="Calibri"/>
            </a:endParaRPr>
          </a:p>
        </p:txBody>
      </p:sp>
      <p:sp>
        <p:nvSpPr>
          <p:cNvPr id="5" name="Rectangle 3"/>
          <p:cNvSpPr txBox="1">
            <a:spLocks noChangeArrowheads="1"/>
          </p:cNvSpPr>
          <p:nvPr/>
        </p:nvSpPr>
        <p:spPr bwMode="auto">
          <a:xfrm>
            <a:off x="304800" y="4948236"/>
            <a:ext cx="7772400" cy="8429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a:lnSpc>
                <a:spcPct val="80000"/>
              </a:lnSpc>
            </a:pPr>
            <a:r>
              <a:rPr lang="en-US" sz="2000" dirty="0">
                <a:latin typeface="Calibri"/>
                <a:cs typeface="Calibri"/>
              </a:rPr>
              <a:t>Equivalent statements:</a:t>
            </a:r>
          </a:p>
          <a:p>
            <a:pPr lvl="1">
              <a:lnSpc>
                <a:spcPct val="80000"/>
              </a:lnSpc>
            </a:pPr>
            <a:r>
              <a:rPr lang="en-US" sz="1800" dirty="0">
                <a:latin typeface="Calibri"/>
                <a:cs typeface="Calibri"/>
              </a:rPr>
              <a:t>P(Toothache | Detect , Cavity) = P(Toothache | Cavity)</a:t>
            </a:r>
          </a:p>
          <a:p>
            <a:pPr lvl="1">
              <a:lnSpc>
                <a:spcPct val="80000"/>
              </a:lnSpc>
            </a:pPr>
            <a:r>
              <a:rPr lang="en-US" sz="1800" dirty="0">
                <a:latin typeface="Calibri"/>
                <a:cs typeface="Calibri"/>
              </a:rPr>
              <a:t>P(Toothache, Detect | Cavity) = P(Toothache | Cavity) P(Detect | Cavity)</a:t>
            </a:r>
          </a:p>
          <a:p>
            <a:pPr lvl="1">
              <a:lnSpc>
                <a:spcPct val="80000"/>
              </a:lnSpc>
            </a:pPr>
            <a:r>
              <a:rPr lang="en-US" sz="1800" dirty="0">
                <a:latin typeface="Calibri"/>
                <a:cs typeface="Calibri"/>
              </a:rPr>
              <a:t>One can be derived from the other using the chain rule</a:t>
            </a:r>
          </a:p>
        </p:txBody>
      </p:sp>
    </p:spTree>
    <p:extLst>
      <p:ext uri="{BB962C8B-B14F-4D97-AF65-F5344CB8AC3E}">
        <p14:creationId xmlns:p14="http://schemas.microsoft.com/office/powerpoint/2010/main" val="2461922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50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507">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50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5507">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550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5507">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y | z) = P(x | z) P(y | z)&#10;\]&#10;\end{document}&#10;"/>
  <p:tag name="FILENAME" val="txp_fig"/>
  <p:tag name="FORMAT" val="pngmono"/>
  <p:tag name="RES" val="1200"/>
  <p:tag name="BLEND" val="0"/>
  <p:tag name="TRANSPARENT" val="0"/>
  <p:tag name="TBUG" val="0"/>
  <p:tag name="ALLOWFS" val="0"/>
  <p:tag name="ORIGWIDTH" val="324"/>
  <p:tag name="PICTUREFILESIZE" val="17922"/>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 | Z&#10;\]&#10;\end{document}&#10;"/>
  <p:tag name="FILENAME" val="txp_fig"/>
  <p:tag name="FORMAT" val="pngmono"/>
  <p:tag name="RES" val="1200"/>
  <p:tag name="BLEND" val="0"/>
  <p:tag name="TRANSPARENT" val="0"/>
  <p:tag name="TBUG" val="0"/>
  <p:tag name="ALLOWFS" val="0"/>
  <p:tag name="ORIGWIDTH" val="80"/>
  <p:tag name="PICTUREFILESIZE" val="380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z : P(x | z, y) = P(x | z)&#10;\]&#10;\end{document}&#10;"/>
  <p:tag name="FILENAME" val="txp_fig"/>
  <p:tag name="FORMAT" val="pngmono"/>
  <p:tag name="RES" val="1200"/>
  <p:tag name="BLEND" val="0"/>
  <p:tag name="TRANSPARENT" val="0"/>
  <p:tag name="TBUG" val="0"/>
  <p:tag name="ALLOWFS" val="0"/>
  <p:tag name="ORIGWIDTH" val="260"/>
  <p:tag name="PICTUREFILESIZE" val="14094"/>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 \mbox{Traffic})&#10;\]&#10;\end{document}&#10;"/>
  <p:tag name="FILENAME" val="txp_fig"/>
  <p:tag name="FORMAT" val="pngmono"/>
  <p:tag name="RES" val="1200"/>
  <p:tag name="BLEND" val="0"/>
  <p:tag name="TRANSPARENT" val="0"/>
  <p:tag name="TBUG" val="0"/>
  <p:tag name="ALLOWFS" val="0"/>
  <p:tag name="ORIGWIDTH" val="485"/>
  <p:tag name="PICTUREFILESIZE" val="21285"/>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Traffic}, \mbox{Rain}, \mbox{Umbrella}) = \]&#10;\end{document}&#10;"/>
  <p:tag name="FILENAME" val="txp_fig"/>
  <p:tag name="FORMAT" val="pngmono"/>
  <p:tag name="RES" val="1200"/>
  <p:tag name="BLEND" val="0"/>
  <p:tag name="TRANSPARENT" val="0"/>
  <p:tag name="TBUG" val="0"/>
  <p:tag name="ALLOWFS" val="0"/>
  <p:tag name="ORIGWIDTH" val="280"/>
  <p:tag name="PICTUREFILESIZE" val="1145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Rain}) P(\mbox{Traffic} | \mbox{Rain}) P(\mbox{Umbrella} | \mbox{Rain})&#10;\]&#10;\end{document}&#10;"/>
  <p:tag name="FILENAME" val="txp_fig"/>
  <p:tag name="FORMAT" val="pngmono"/>
  <p:tag name="RES" val="1200"/>
  <p:tag name="BLEND" val="0"/>
  <p:tag name="TRANSPARENT" val="0"/>
  <p:tag name="TBUG" val="0"/>
  <p:tag name="ALLOWFS" val="0"/>
  <p:tag name="ORIGWIDTH" val="409"/>
  <p:tag name="PICTUREFILESIZE" val="1969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X_1, X_2, \ldots X_n) = P(X_1) P(X_2 | X_1) P(X_3|X_1,X_2) \ldots$&#10;\end{document}&#10;"/>
  <p:tag name="FILENAME" val="txp_fig"/>
  <p:tag name="FORMAT" val="pngmono"/>
  <p:tag name="RES" val="1200"/>
  <p:tag name="BLEND" val="0"/>
  <p:tag name="TRANSPARENT" val="0"/>
  <p:tag name="TBUG" val="0"/>
  <p:tag name="ALLOWFS" val="0"/>
  <p:tag name="ORIGWIDTH" val="521"/>
  <p:tag name="PICTUREFILESIZE" val="25893"/>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y) = P(x) P(y)&#10;\]&#10;\end{document}&#10;"/>
  <p:tag name="FILENAME" val="txp_fig"/>
  <p:tag name="FORMAT" val="pngmono"/>
  <p:tag name="RES" val="1200"/>
  <p:tag name="BLEND" val="0"/>
  <p:tag name="TRANSPARENT" val="0"/>
  <p:tag name="TBUG" val="0"/>
  <p:tag name="ALLOWFS" val="0"/>
  <p:tag name="ORIGWIDTH" val="254"/>
  <p:tag name="PICTUREFILESIZE" val="1245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x_1 \ldots x_{i-1})&#10;\]&#10;\end{document}&#10;"/>
  <p:tag name="FILENAME" val="txp_fig"/>
  <p:tag name="FORMAT" val="pngmono"/>
  <p:tag name="RES" val="1200"/>
  <p:tag name="BLEND" val="0"/>
  <p:tag name="TRANSPARENT" val="0"/>
  <p:tag name="TBUG" val="0"/>
  <p:tag name="ALLOWFS" val="0"/>
  <p:tag name="ORIGWIDTH" val="372"/>
  <p:tag name="PICTUREFILESIZE" val="19371"/>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1, x_2, \ldots x_n) = \prod_{i=1}^n P(x_i | \mbox{\it parents}(X_i))&#10;\]&#10;\end{document}&#10;"/>
  <p:tag name="FILENAME" val="txp_fig"/>
  <p:tag name="FORMAT" val="pngmono"/>
  <p:tag name="RES" val="1200"/>
  <p:tag name="BLEND" val="0"/>
  <p:tag name="TRANSPARENT" val="0"/>
  <p:tag name="TBUG" val="0"/>
  <p:tag name="ALLOWFS" val="0"/>
  <p:tag name="ORIGWIDTH" val="392"/>
  <p:tag name="PICTUREFILESIZE" val="2394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R)&#10;\]&#10;\end{document}&#10;"/>
  <p:tag name="FILENAME" val="txp_fig"/>
  <p:tag name="FORMAT" val="pngmono"/>
  <p:tag name="RES" val="1200"/>
  <p:tag name="BLEND" val="0"/>
  <p:tag name="TRANSPARENT" val="0"/>
  <p:tag name="TBUG" val="0"/>
  <p:tag name="ALLOWFS" val="0"/>
  <p:tag name="ORIGWIDTH" val="49"/>
  <p:tag name="PICTUREFILESIZE" val="303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1"/>
  <p:tag name="PICTUREFILESIZE" val="4027"/>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R)&#10;\]&#10;\end{document}&#10;"/>
  <p:tag name="FILENAME" val="txp_fig"/>
  <p:tag name="FORMAT" val="pngmono"/>
  <p:tag name="RES" val="1200"/>
  <p:tag name="BLEND" val="0"/>
  <p:tag name="TRANSPARENT" val="0"/>
  <p:tag name="TBUG" val="0"/>
  <p:tag name="ALLOWFS" val="0"/>
  <p:tag name="ORIGWIDTH" val="73"/>
  <p:tag name="PICTUREFILESIZE" val="40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orall x,y: P(x | y) = P(x)&#10;\]&#10;\end{document}&#10;"/>
  <p:tag name="FILENAME" val="txp_fig"/>
  <p:tag name="FORMAT" val="pngmono"/>
  <p:tag name="RES" val="1200"/>
  <p:tag name="BLEND" val="0"/>
  <p:tag name="TRANSPARENT" val="0"/>
  <p:tag name="TBUG" val="0"/>
  <p:tag name="ALLOWFS" val="0"/>
  <p:tag name="ORIGWIDTH" val="204"/>
  <p:tag name="PICTUREFILESIZE" val="10228"/>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x_i | x_1, \ldots x_{i-1}) = P(x_i | \mbox{\it parents}(X_i))&#10;\]&#10;\end{document}&#10;"/>
  <p:tag name="FILENAME" val="txp_fig"/>
  <p:tag name="FORMAT" val="pngmono"/>
  <p:tag name="RES" val="1200"/>
  <p:tag name="BLEND" val="0"/>
  <p:tag name="TRANSPARENT" val="0"/>
  <p:tag name="TBUG" val="0"/>
  <p:tag name="ALLOWFS" val="0"/>
  <p:tag name="ORIGWIDTH" val="367"/>
  <p:tag name="PICTUREFILESIZE" val="18850"/>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X_1, X_2, \ldots X_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65"/>
  <p:tag name="PICTUREFILESIZE" val="7961"/>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8"/>
  <p:tag name="PICTUREFILESIZE" val="2419"/>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forall x,y,z \,\,\, P(x,y|z) = P(x|z)P(y|z)&#10;\]&#10;\end{document}&#10;"/>
  <p:tag name="FILENAME" val="txp_fig"/>
  <p:tag name="FORMAT" val="pngmono"/>
  <p:tag name="RES" val="1200"/>
  <p:tag name="BLEND" val="0"/>
  <p:tag name="TRANSPARENT" val="0"/>
  <p:tag name="TBUG" val="0"/>
  <p:tag name="ALLOWFS" val="0"/>
  <p:tag name="ORIGWIDTH" val="316"/>
  <p:tag name="PICTUREFILESIZE" val="1827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forall x,y \,\,\, P(x,y) = P(x)P(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6"/>
  <p:tag name="PICTUREFILESIZE" val="12412"/>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X \indep Y | Z&#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80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Alarm  \indep  Fire  |   Smoke&#10;\]&#10;\end{document}&#10;"/>
  <p:tag name="FILENAME" val="txp_fig"/>
  <p:tag name="FORMAT" val="pngmono"/>
  <p:tag name="RES" val="1200"/>
  <p:tag name="BLEND" val="0"/>
  <p:tag name="TRANSPARENT" val="0"/>
  <p:tag name="TBUG" val="0"/>
  <p:tag name="ALLOWFS" val="0"/>
  <p:tag name="ORIGWIDTH" val="198"/>
  <p:tag name="PICTUREFILESIZE" val="1098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x,y,z) = P(x)P(y|x)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6377"/>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X \indep Y&#10;\]&#10;\end{document}&#10;"/>
  <p:tag name="FILENAME" val="txp_fig"/>
  <p:tag name="FORMAT" val="pngmono"/>
  <p:tag name="RES" val="1200"/>
  <p:tag name="BLEND" val="0"/>
  <p:tag name="TRANSPARENT" val="0"/>
  <p:tag name="TBUG" val="0"/>
  <p:tag name="ALLOWFS" val="0"/>
  <p:tag name="ORIGWIDTH" val="58"/>
  <p:tag name="PICTUREFILESIZE" val="2424"/>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x)P(y|x)P(z|y)}{P(x)P(y|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1"/>
  <p:tag name="PICTUREFILESIZE" val="1871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P(z|x,y) = \frac{P(x,y,z)}{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4"/>
  <p:tag name="PICTUREFILESIZE" val="16939"/>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P(z|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6"/>
  <p:tag name="PICTUREFILESIZE" val="4532"/>
</p:tagLst>
</file>

<file path=ppt/tags/tag4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 \frac{P(y)P(x|y)P(z|y)}{P(y)P(x|y)}&#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00"/>
  <p:tag name="PICTUREFILESIZE" val="19598"/>
</p:tagLst>
</file>

<file path=ppt/tags/tag4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P(x,y,z) = P(y)P(x|y)P(z|y)&#10;\]&#10;\end{document}&#10;"/>
  <p:tag name="FILENAME" val="txp_fig"/>
  <p:tag name="FORMAT" val="pngmono"/>
  <p:tag name="RES" val="1200"/>
  <p:tag name="BLEND" val="0"/>
  <p:tag name="TRANSPARENT" val="0"/>
  <p:tag name="TBUG" val="0"/>
  <p:tag name="ALLOWFS" val="0"/>
  <p:tag name="ORIGWIDTH" val="291"/>
  <p:tag name="PICTUREFILESIZE" val="16173"/>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i$&#10;&#10;\end{document}"/>
  <p:tag name="FILENAME" val="TP_tmp"/>
  <p:tag name="FORMAT" val="png16m"/>
  <p:tag name="RES" val="1200"/>
  <p:tag name="BLEND" val="0"/>
  <p:tag name="TRANSPARENT" val="0"/>
  <p:tag name="TBUG" val="0"/>
  <p:tag name="ALLOWFS" val="0"/>
  <p:tag name="ORIGWIDTH" val="12"/>
  <p:tag name="PICTUREFILESIZE" val="1490"/>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X_j$&#10;&#10;\end{document}"/>
  <p:tag name="FILENAME" val="TP_tmp"/>
  <p:tag name="FORMAT" val="png16m"/>
  <p:tag name="RES" val="1200"/>
  <p:tag name="BLEND" val="0"/>
  <p:tag name="TRANSPARENT" val="0"/>
  <p:tag name="TBUG" val="0"/>
  <p:tag name="ALLOWFS" val="0"/>
  <p:tag name="ORIGWIDTH" val="13"/>
  <p:tag name="PICTUREFILESIZE" val="161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10;\]&#10;\end{document}&#10;"/>
  <p:tag name="FILENAME" val="txp_fig"/>
  <p:tag name="FORMAT" val="pngmono"/>
  <p:tag name="RES" val="1200"/>
  <p:tag name="BLEND" val="0"/>
  <p:tag name="TRANSPARENT" val="0"/>
  <p:tag name="TBUG" val="0"/>
  <p:tag name="ALLOWFS" val="0"/>
  <p:tag name="ORIGWIDTH" val="56"/>
  <p:tag name="PICTUREFILESIZE" val="223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1(T,W)&#10;\]&#10;\end{document}&#10;"/>
  <p:tag name="FILENAME" val="txp_fig"/>
  <p:tag name="FORMAT" val="pngmono"/>
  <p:tag name="RES" val="1200"/>
  <p:tag name="BLEND" val="0"/>
  <p:tag name="TRANSPARENT" val="0"/>
  <p:tag name="TBUG" val="0"/>
  <p:tag name="ALLOWFS" val="0"/>
  <p:tag name="ORIGWIDTH" val="87"/>
  <p:tag name="PICTUREFILESIZE" val="483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77"/>
  <p:tag name="PICTUREFILESIZE" val="3203"/>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newcommand{\indep}{{\;\bot\!\!\!\!\!\!\bot\;}} &#10;\begin{document}&#10;\[&#10;R \indep B | T'&#10;\]&#10;\end{document}&#10;"/>
  <p:tag name="FILENAME" val="txp_fig"/>
  <p:tag name="FORMAT" val="pngmono"/>
  <p:tag name="RES" val="1200"/>
  <p:tag name="BLEND" val="0"/>
  <p:tag name="TRANSPARENT" val="0"/>
  <p:tag name="TBUG" val="0"/>
  <p:tag name="ALLOWFS" val="0"/>
  <p:tag name="ORIGWIDTH" val="82"/>
  <p:tag name="PICTUREFILESIZE" val="3535"/>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T'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284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4"/>
  <p:tag name="PICTUREFILESIZE" val="1837"/>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5"/>
  <p:tag name="PICTUREFILESIZE" val="2827"/>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0"/>
  <p:tag name="PICTUREFILESIZE" val="3226"/>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L \indep B | T,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99"/>
  <p:tag name="PICTUREFILESIZE" val="4401"/>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56"/>
  <p:tag name="PICTUREFILESIZE" val="1842"/>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79"/>
  <p:tag name="PICTUREFILESIZE" val="3095"/>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newcommand{\indep}{{\;\bot\!\!\!\!\!\!\bot\;}} &#10;\begin{document}&#10;\[&#10;T \indep D | R, 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2"/>
  <p:tag name="PICTUREFILESIZE" val="46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T)&#10;\]&#10;\end{document}&#10;"/>
  <p:tag name="FILENAME" val="txp_fig"/>
  <p:tag name="FORMAT" val="pngmono"/>
  <p:tag name="RES" val="1200"/>
  <p:tag name="BLEND" val="0"/>
  <p:tag name="TRANSPARENT" val="0"/>
  <p:tag name="TBUG" val="0"/>
  <p:tag name="ALLOWFS" val="0"/>
  <p:tag name="ORIGWIDTH" val="49"/>
  <p:tag name="PICTUREFILESIZE" val="2727"/>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Q| E_1 = e_1, \ldots E_k = e_k)&#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7"/>
  <p:tag name="PICTUREFILESIZE" val="10092"/>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mbox{argmax}_q \,\, P(Q = q| E_1 = e_1 \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92"/>
  <p:tag name="PICTUREFILESIZE" val="12947"/>
</p:tagLst>
</file>

<file path=ppt/tags/tag6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E_1 \ldots E_k = e_1 \ldots e_k$&#10;\end{document}&#10;"/>
  <p:tag name="FILENAME" val="txp_fig"/>
  <p:tag name="FORMAT" val="pngmono"/>
  <p:tag name="RES" val="1200"/>
  <p:tag name="BLEND" val="0"/>
  <p:tag name="TRANSPARENT" val="0"/>
  <p:tag name="TBUG" val="0"/>
  <p:tag name="ALLOWFS" val="0"/>
  <p:tag name="ORIGWIDTH" val="185"/>
  <p:tag name="PICTUREFILESIZE" val="6092"/>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Q$&#10;\end{document}&#10;"/>
  <p:tag name="FILENAME" val="txp_fig"/>
  <p:tag name="FORMAT" val="pngmono"/>
  <p:tag name="RES" val="1200"/>
  <p:tag name="BLEND" val="0"/>
  <p:tag name="TRANSPARENT" val="0"/>
  <p:tag name="TBUG" val="0"/>
  <p:tag name="ALLOWFS" val="0"/>
  <p:tag name="ORIGWIDTH" val="15"/>
  <p:tag name="PICTUREFILESIZE" val="1484"/>
</p:tagLst>
</file>

<file path=ppt/tags/tag6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_1 \ldots H_r$&#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85"/>
  <p:tag name="PICTUREFILESIZE" val="2327"/>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P(Q | e_1 \ldots e_k)$&#10;\end{document}&#10;"/>
  <p:tag name="FILENAME" val="txp_fig"/>
  <p:tag name="FORMAT" val="pngmono"/>
  <p:tag name="RES" val="1200"/>
  <p:tag name="BLEND" val="0"/>
  <p:tag name="TRANSPARENT" val="0"/>
  <p:tag name="TBUG" val="0"/>
  <p:tag name="ALLOWFS" val="0"/>
  <p:tag name="ORIGWIDTH" val="128"/>
  <p:tag name="PICTUREFILESIZE" val="6782"/>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Q, e_1 \ldots e_k) =&#10;\]&#10;\end{document}&#10;"/>
  <p:tag name="FILENAME" val="txp_fig"/>
  <p:tag name="FORMAT" val="pngmono"/>
  <p:tag name="RES" val="1200"/>
  <p:tag name="BLEND" val="0"/>
  <p:tag name="TRANSPARENT" val="0"/>
  <p:tag name="TBUG" val="0"/>
  <p:tag name="ALLOWFS" val="0"/>
  <p:tag name="ORIGWIDTH" val="157"/>
  <p:tag name="PICTUREFILESIZE" val="7089"/>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sum_{h_1 \ldots h_r} P(Q, h_1 \ldots h_r, e_1 \ldots e_k)&#10;\]&#10;\end{document}&#10;"/>
  <p:tag name="FILENAME" val="txp_fig"/>
  <p:tag name="FORMAT" val="pngmono"/>
  <p:tag name="RES" val="1200"/>
  <p:tag name="BLEND" val="0"/>
  <p:tag name="TRANSPARENT" val="0"/>
  <p:tag name="TBUG" val="0"/>
  <p:tag name="ALLOWFS" val="0"/>
  <p:tag name="ORIGWIDTH" val="271"/>
  <p:tag name="PICTUREFILESIZE" val="15519"/>
</p:tagLst>
</file>

<file path=ppt/tags/tag6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_1, X_2, \ldots X_n$&#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31"/>
  <p:tag name="PICTUREFILESIZE" val="625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W)&#10;\]&#10;\end{document}&#10;"/>
  <p:tag name="FILENAME" val="txp_fig"/>
  <p:tag name="FORMAT" val="pngmono"/>
  <p:tag name="RES" val="1200"/>
  <p:tag name="BLEND" val="0"/>
  <p:tag name="TRANSPARENT" val="0"/>
  <p:tag name="TBUG" val="0"/>
  <p:tag name="ALLOWFS" val="0"/>
  <p:tag name="ORIGWIDTH" val="57"/>
  <p:tag name="PICTUREFILESIZE" val="3489"/>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Z = \sum_{q} P(Q, e_1 \cdots e_k)&#10;\]&#10;\end{document}"/>
  <p:tag name="FILENAME" val="TP_tmp"/>
  <p:tag name="FORMAT" val="png16m"/>
  <p:tag name="RES" val="1200"/>
  <p:tag name="BLEND" val="0"/>
  <p:tag name="TRANSPARENT" val="0"/>
  <p:tag name="TBUG" val="0"/>
  <p:tag name="ALLOWFS" val="0"/>
  <p:tag name="ORIGWIDTH" val="97"/>
  <p:tag name="PICTUREFILESIZE" val="8250"/>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10;&#10;\pagestyle{empty}&#10;&#10;\begin{document}&#10;\[&#10;P( Q | e_1 \cdots e_k )  = \frac{1}{Z}  P(Q, e_1 \cdots e_k)&#10;\]&#10;\end{document}"/>
  <p:tag name="FILENAME" val="TP_tmp"/>
  <p:tag name="FORMAT" val="png16m"/>
  <p:tag name="RES" val="1200"/>
  <p:tag name="BLEND" val="0"/>
  <p:tag name="TRANSPARENT" val="0"/>
  <p:tag name="TBUG" val="0"/>
  <p:tag name="ALLOWFS" val="0"/>
  <p:tag name="ORIGWIDTH" val="144"/>
  <p:tag name="PICTUREFILESIZE" val="9623"/>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2(T,W)&#10;\]&#10;\end{document}&#10;"/>
  <p:tag name="FILENAME" val="txp_fig"/>
  <p:tag name="FORMAT" val="pngmono"/>
  <p:tag name="RES" val="1200"/>
  <p:tag name="BLEND" val="0"/>
  <p:tag name="TRANSPARENT" val="0"/>
  <p:tag name="TBUG" val="0"/>
  <p:tag name="ALLOWFS" val="0"/>
  <p:tag name="ORIGWIDTH" val="87"/>
  <p:tag name="PICTUREFILESIZE" val="5269"/>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2"/>
  <p:tag name="PICTUREFILESIZE" val="30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12 -- probability.pptx</Template>
  <TotalTime>56971</TotalTime>
  <Words>6290</Words>
  <Application>Microsoft Macintosh PowerPoint</Application>
  <PresentationFormat>Widescreen</PresentationFormat>
  <Paragraphs>1225</Paragraphs>
  <Slides>68</Slides>
  <Notes>55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Open Sans</vt:lpstr>
      <vt:lpstr>Open Sans SemiBold</vt:lpstr>
      <vt:lpstr>Times</vt:lpstr>
      <vt:lpstr>Times New Roman</vt:lpstr>
      <vt:lpstr>Wingdings</vt:lpstr>
      <vt:lpstr>dan-berkeley-nlp-v1</vt:lpstr>
      <vt:lpstr>PowerPoint Presentation</vt:lpstr>
      <vt:lpstr>PowerPoint Presentation</vt:lpstr>
      <vt:lpstr>PowerPoint Presentation</vt:lpstr>
      <vt:lpstr>Probabilistic Models</vt:lpstr>
      <vt:lpstr>Independence</vt:lpstr>
      <vt:lpstr>Independence?</vt:lpstr>
      <vt:lpstr>Independence</vt:lpstr>
      <vt:lpstr>PowerPoint Presentation</vt:lpstr>
      <vt:lpstr>Conditional Independence</vt:lpstr>
      <vt:lpstr>Conditional Independence</vt:lpstr>
      <vt:lpstr>Conditional Independence</vt:lpstr>
      <vt:lpstr>Conditional Independence</vt:lpstr>
      <vt:lpstr>Conditional Independence and the Chain Rule</vt:lpstr>
      <vt:lpstr>Bayes’ Nets: Big Picture</vt:lpstr>
      <vt:lpstr>PowerPoint Presentation</vt:lpstr>
      <vt:lpstr>Example Bayes’ Net: Insurance</vt:lpstr>
      <vt:lpstr>Example Bayes’ Net: Car</vt:lpstr>
      <vt:lpstr>Graphical Model Notation</vt:lpstr>
      <vt:lpstr>Example: Coin Flips</vt:lpstr>
      <vt:lpstr>Example: Traffic</vt:lpstr>
      <vt:lpstr>Example: Traffic II</vt:lpstr>
      <vt:lpstr>Example: Traffic II</vt:lpstr>
      <vt:lpstr>Example: Alarm Network</vt:lpstr>
      <vt:lpstr>Example: Alarm Network</vt:lpstr>
      <vt:lpstr>PowerPoint Presentation</vt:lpstr>
      <vt:lpstr>Bayes’ Net Semantics</vt:lpstr>
      <vt:lpstr>Probabilities in BNs</vt:lpstr>
      <vt:lpstr>Probabilities in BNs</vt:lpstr>
      <vt:lpstr>Example: Coin Flips</vt:lpstr>
      <vt:lpstr>Example: Traffic</vt:lpstr>
      <vt:lpstr>Bayes’ Nets</vt:lpstr>
      <vt:lpstr>Example: Alarm Network</vt:lpstr>
      <vt:lpstr>Example: Traffic</vt:lpstr>
      <vt:lpstr>Example: Reverse Traffic</vt:lpstr>
      <vt:lpstr>Causality?</vt:lpstr>
      <vt:lpstr>Size of a Bayes’ Net</vt:lpstr>
      <vt:lpstr>PowerPoint Presentation</vt:lpstr>
      <vt:lpstr>Conditional Independence</vt:lpstr>
      <vt:lpstr>Bayes Nets: Assumptions</vt:lpstr>
      <vt:lpstr>Chair Rule Simplifications</vt:lpstr>
      <vt:lpstr>Chair Rule Simplifications</vt:lpstr>
      <vt:lpstr>Independence in a BN</vt:lpstr>
      <vt:lpstr>D-separation: Outline</vt:lpstr>
      <vt:lpstr>D-separation: Outline</vt:lpstr>
      <vt:lpstr>Causal Chains</vt:lpstr>
      <vt:lpstr>Causal Chains</vt:lpstr>
      <vt:lpstr>Common Cause</vt:lpstr>
      <vt:lpstr>Common Cause</vt:lpstr>
      <vt:lpstr>Common Effect</vt:lpstr>
      <vt:lpstr>The General Case</vt:lpstr>
      <vt:lpstr>The General Case</vt:lpstr>
      <vt:lpstr>Reachability</vt:lpstr>
      <vt:lpstr>Active / Inactive Paths</vt:lpstr>
      <vt:lpstr>D-Separation</vt:lpstr>
      <vt:lpstr>Example</vt:lpstr>
      <vt:lpstr>Example</vt:lpstr>
      <vt:lpstr>Example</vt:lpstr>
      <vt:lpstr>Structure Implications</vt:lpstr>
      <vt:lpstr>Computing All Independences</vt:lpstr>
      <vt:lpstr>Topology Limits Distributions</vt:lpstr>
      <vt:lpstr>Bayes Nets Representation Summary</vt:lpstr>
      <vt:lpstr>Inference</vt:lpstr>
      <vt:lpstr>Inference by Enumeration</vt:lpstr>
      <vt:lpstr>Inference by Enumeration in Bayes’ Net</vt:lpstr>
      <vt:lpstr>PowerPoint Presentation</vt:lpstr>
      <vt:lpstr>Inference by Enumeration?</vt:lpstr>
      <vt:lpstr>Inference by Enumeration vs. Variable Elimination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3402</cp:revision>
  <cp:lastPrinted>2019-10-24T13:18:23Z</cp:lastPrinted>
  <dcterms:created xsi:type="dcterms:W3CDTF">2004-08-27T04:16:05Z</dcterms:created>
  <dcterms:modified xsi:type="dcterms:W3CDTF">2022-11-10T18:33:45Z</dcterms:modified>
</cp:coreProperties>
</file>